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95"/>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11E9-CC51-0AFE-22B6-BA9FCC9855A8}" v="8" dt="2022-11-08T04:37:53.790"/>
    <p1510:client id="{5D95C705-7D0A-13E1-BA71-93D3A1C206B8}" v="124" dt="2022-11-08T06:14:58.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49"/>
    </inkml:context>
    <inkml:brush xml:id="br0">
      <inkml:brushProperty name="width" value="0.1" units="cm"/>
      <inkml:brushProperty name="height" value="0.1" units="cm"/>
      <inkml:brushProperty name="color" value="#E71224"/>
    </inkml:brush>
  </inkml:definitions>
  <inkml:trace contextRef="#ctx0" brushRef="#br0">7078 5146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0"/>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1"/>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2"/>
    </inkml:context>
    <inkml:brush xml:id="br0">
      <inkml:brushProperty name="width" value="0.1" units="cm"/>
      <inkml:brushProperty name="height" value="0.1" units="cm"/>
      <inkml:brushProperty name="color" value="#E71224"/>
    </inkml:brush>
  </inkml:definitions>
  <inkml:trace contextRef="#ctx0" brushRef="#br0">5970 4344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3"/>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4"/>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5"/>
    </inkml:context>
    <inkml:brush xml:id="br0">
      <inkml:brushProperty name="width" value="0.1" units="cm"/>
      <inkml:brushProperty name="height" value="0.1" units="cm"/>
      <inkml:brushProperty name="color" value="#E71224"/>
    </inkml:brush>
  </inkml:definitions>
  <inkml:trace contextRef="#ctx0" brushRef="#br0">6867 4435 0 0 0,'-2'0'0'0'0,"-5"0"0"0"0,-3 0 0 0 0,-3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6"/>
    </inkml:context>
    <inkml:brush xml:id="br0">
      <inkml:brushProperty name="width" value="0.1" units="cm"/>
      <inkml:brushProperty name="height" value="0.1" units="cm"/>
      <inkml:brushProperty name="color" value="#E71224"/>
    </inkml:brush>
  </inkml:definitions>
  <inkml:trace contextRef="#ctx0" brushRef="#br0">5460 4445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40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AU" sz="2000" b="0" strike="noStrike" spc="-1">
                <a:latin typeface="Arial"/>
              </a:rPr>
              <a:t>Click to edit the notes format</a:t>
            </a:r>
          </a:p>
        </p:txBody>
      </p:sp>
      <p:sp>
        <p:nvSpPr>
          <p:cNvPr id="406" name="PlaceHolder 3"/>
          <p:cNvSpPr>
            <a:spLocks noGrp="1"/>
          </p:cNvSpPr>
          <p:nvPr>
            <p:ph type="hdr"/>
          </p:nvPr>
        </p:nvSpPr>
        <p:spPr>
          <a:xfrm>
            <a:off x="0" y="0"/>
            <a:ext cx="3280680" cy="534240"/>
          </a:xfrm>
          <a:prstGeom prst="rect">
            <a:avLst/>
          </a:prstGeom>
        </p:spPr>
        <p:txBody>
          <a:bodyPr lIns="0" tIns="0" rIns="0" bIns="0">
            <a:noAutofit/>
          </a:bodyPr>
          <a:lstStyle/>
          <a:p>
            <a:r>
              <a:rPr lang="en-AU" sz="1400" b="0" strike="noStrike" spc="-1">
                <a:latin typeface="Times New Roman"/>
              </a:rPr>
              <a:t>&lt;header&gt;</a:t>
            </a:r>
          </a:p>
        </p:txBody>
      </p:sp>
      <p:sp>
        <p:nvSpPr>
          <p:cNvPr id="40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AU" sz="1400" b="0" strike="noStrike" spc="-1">
                <a:latin typeface="Times New Roman"/>
              </a:rPr>
              <a:t>&lt;date/time&gt;</a:t>
            </a:r>
          </a:p>
        </p:txBody>
      </p:sp>
      <p:sp>
        <p:nvSpPr>
          <p:cNvPr id="40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AU" sz="1400" b="0" strike="noStrike" spc="-1">
                <a:latin typeface="Times New Roman"/>
              </a:rPr>
              <a:t>&lt;footer&gt;</a:t>
            </a:r>
          </a:p>
        </p:txBody>
      </p:sp>
      <p:sp>
        <p:nvSpPr>
          <p:cNvPr id="40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1EAB3D6-2DCB-4AB1-B8DC-30C90EF08AFB}"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PlaceHolder 1"/>
          <p:cNvSpPr>
            <a:spLocks noGrp="1" noRot="1" noChangeAspect="1"/>
          </p:cNvSpPr>
          <p:nvPr>
            <p:ph type="sldImg"/>
          </p:nvPr>
        </p:nvSpPr>
        <p:spPr>
          <a:xfrm>
            <a:off x="685800" y="1143000"/>
            <a:ext cx="5484813" cy="3084513"/>
          </a:xfrm>
          <a:prstGeom prst="rect">
            <a:avLst/>
          </a:prstGeom>
        </p:spPr>
      </p:sp>
      <p:sp>
        <p:nvSpPr>
          <p:cNvPr id="122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1"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BC205B-19B7-4C62-B4F5-58F5B0931B2C}" type="slidenum">
              <a:rPr lang="en-US" sz="1200" b="0" strike="noStrike" spc="-1">
                <a:solidFill>
                  <a:srgbClr val="000000"/>
                </a:solidFill>
                <a:latin typeface="Times New Roman"/>
                <a:ea typeface="+mn-ea"/>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noRot="1" noChangeAspect="1"/>
          </p:cNvSpPr>
          <p:nvPr>
            <p:ph type="sldImg"/>
          </p:nvPr>
        </p:nvSpPr>
        <p:spPr>
          <a:xfrm>
            <a:off x="685800" y="1143000"/>
            <a:ext cx="5484813" cy="3084513"/>
          </a:xfrm>
          <a:prstGeom prst="rect">
            <a:avLst/>
          </a:prstGeom>
        </p:spPr>
      </p:sp>
      <p:sp>
        <p:nvSpPr>
          <p:cNvPr id="122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4"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B3175F7-BA7E-4264-A51A-BC0E2A6AD91D}" type="slidenum">
              <a:rPr lang="en-US" sz="1200" b="0" strike="noStrike" spc="-1">
                <a:solidFill>
                  <a:srgbClr val="000000"/>
                </a:solidFill>
                <a:latin typeface="Times New Roman"/>
                <a:ea typeface="+mn-ea"/>
              </a:rPr>
              <a:t>18</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PlaceHolder 1"/>
          <p:cNvSpPr>
            <a:spLocks noGrp="1" noRot="1" noChangeAspect="1"/>
          </p:cNvSpPr>
          <p:nvPr>
            <p:ph type="sldImg"/>
          </p:nvPr>
        </p:nvSpPr>
        <p:spPr>
          <a:xfrm>
            <a:off x="685800" y="1143000"/>
            <a:ext cx="5484813" cy="3084513"/>
          </a:xfrm>
          <a:prstGeom prst="rect">
            <a:avLst/>
          </a:prstGeom>
        </p:spPr>
      </p:sp>
      <p:sp>
        <p:nvSpPr>
          <p:cNvPr id="122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7"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5C3073-DB19-4C4E-B6A6-E37B995845CD}" type="slidenum">
              <a:rPr lang="en-US" sz="1200" b="0" strike="noStrike" spc="-1">
                <a:solidFill>
                  <a:srgbClr val="000000"/>
                </a:solidFill>
                <a:latin typeface="Times New Roman"/>
                <a:ea typeface="+mn-ea"/>
              </a:rPr>
              <a:t>21</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PlaceHolder 1"/>
          <p:cNvSpPr>
            <a:spLocks noGrp="1" noRot="1" noChangeAspect="1"/>
          </p:cNvSpPr>
          <p:nvPr>
            <p:ph type="sldImg"/>
          </p:nvPr>
        </p:nvSpPr>
        <p:spPr>
          <a:xfrm>
            <a:off x="685800" y="1143000"/>
            <a:ext cx="5484813" cy="3084513"/>
          </a:xfrm>
          <a:prstGeom prst="rect">
            <a:avLst/>
          </a:prstGeom>
        </p:spPr>
      </p:sp>
      <p:sp>
        <p:nvSpPr>
          <p:cNvPr id="122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30"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55FA6B7-E067-44B5-BED8-BEC17F7E1B48}" type="slidenum">
              <a:rPr lang="en-US" sz="1200" b="0" strike="noStrike" spc="-1">
                <a:solidFill>
                  <a:srgbClr val="000000"/>
                </a:solidFill>
                <a:latin typeface="Times New Roman"/>
                <a:ea typeface="+mn-ea"/>
              </a:rPr>
              <a:t>67</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560" cy="5142240"/>
          </a:xfrm>
          <a:prstGeom prst="rect">
            <a:avLst/>
          </a:prstGeom>
          <a:ln w="0">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5" name="Picture 2" descr="A8014 CORE Skills Powerpoint-8.jpg"/>
          <p:cNvPicPr/>
          <p:nvPr/>
        </p:nvPicPr>
        <p:blipFill>
          <a:blip r:embed="rId14"/>
          <a:stretch/>
        </p:blipFill>
        <p:spPr>
          <a:xfrm>
            <a:off x="0" y="0"/>
            <a:ext cx="9142560" cy="5142240"/>
          </a:xfrm>
          <a:prstGeom prst="rect">
            <a:avLst/>
          </a:prstGeom>
          <a:ln w="0">
            <a:noFill/>
          </a:ln>
        </p:spPr>
      </p:pic>
      <p:sp>
        <p:nvSpPr>
          <p:cNvPr id="36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6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560" cy="5142240"/>
          </a:xfrm>
          <a:prstGeom prst="rect">
            <a:avLst/>
          </a:prstGeom>
          <a:ln w="0">
            <a:noFill/>
          </a:ln>
        </p:spPr>
      </p:pic>
      <p:sp>
        <p:nvSpPr>
          <p:cNvPr id="4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descr="A8014 CORE Skills Powerpoint-9.jpg"/>
          <p:cNvPicPr/>
          <p:nvPr/>
        </p:nvPicPr>
        <p:blipFill>
          <a:blip r:embed="rId14"/>
          <a:stretch/>
        </p:blipFill>
        <p:spPr>
          <a:xfrm>
            <a:off x="0" y="0"/>
            <a:ext cx="9142560" cy="5142240"/>
          </a:xfrm>
          <a:prstGeom prst="rect">
            <a:avLst/>
          </a:prstGeom>
          <a:ln w="0">
            <a:noFill/>
          </a:ln>
        </p:spPr>
      </p:pic>
      <p:sp>
        <p:nvSpPr>
          <p:cNvPr id="8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3" name="Picture 11" descr="A8014 CORE Skills Powerpoint-15.jpg"/>
          <p:cNvPicPr/>
          <p:nvPr/>
        </p:nvPicPr>
        <p:blipFill>
          <a:blip r:embed="rId14"/>
          <a:stretch/>
        </p:blipFill>
        <p:spPr>
          <a:xfrm>
            <a:off x="0" y="0"/>
            <a:ext cx="9142560" cy="5142240"/>
          </a:xfrm>
          <a:prstGeom prst="rect">
            <a:avLst/>
          </a:prstGeom>
          <a:ln w="0">
            <a:noFill/>
          </a:ln>
        </p:spPr>
      </p:pic>
      <p:sp>
        <p:nvSpPr>
          <p:cNvPr id="12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5" name="CustomShape 2"/>
          <p:cNvSpPr/>
          <p:nvPr/>
        </p:nvSpPr>
        <p:spPr>
          <a:xfrm>
            <a:off x="1605600" y="217080"/>
            <a:ext cx="52286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126" name="CustomShape 3"/>
          <p:cNvSpPr/>
          <p:nvPr/>
        </p:nvSpPr>
        <p:spPr>
          <a:xfrm>
            <a:off x="1653120" y="1246680"/>
            <a:ext cx="652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127" name="CustomShape 4"/>
          <p:cNvSpPr/>
          <p:nvPr/>
        </p:nvSpPr>
        <p:spPr>
          <a:xfrm>
            <a:off x="1776600" y="3037680"/>
            <a:ext cx="2008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128"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2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9.jpg"/>
          <p:cNvPicPr/>
          <p:nvPr/>
        </p:nvPicPr>
        <p:blipFill>
          <a:blip r:embed="rId14"/>
          <a:stretch/>
        </p:blipFill>
        <p:spPr>
          <a:xfrm>
            <a:off x="0" y="0"/>
            <a:ext cx="9142560" cy="5142240"/>
          </a:xfrm>
          <a:prstGeom prst="rect">
            <a:avLst/>
          </a:prstGeom>
          <a:ln w="0">
            <a:noFill/>
          </a:ln>
        </p:spPr>
      </p:pic>
      <p:sp>
        <p:nvSpPr>
          <p:cNvPr id="167"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68"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6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6" name="Picture 1" descr="A8014 CORE Skills Powerpoint-7.jpg"/>
          <p:cNvPicPr/>
          <p:nvPr/>
        </p:nvPicPr>
        <p:blipFill>
          <a:blip r:embed="rId14"/>
          <a:stretch/>
        </p:blipFill>
        <p:spPr>
          <a:xfrm>
            <a:off x="0" y="0"/>
            <a:ext cx="9142560" cy="5142240"/>
          </a:xfrm>
          <a:prstGeom prst="rect">
            <a:avLst/>
          </a:prstGeom>
          <a:ln w="0">
            <a:noFill/>
          </a:ln>
        </p:spPr>
      </p:pic>
      <p:sp>
        <p:nvSpPr>
          <p:cNvPr id="207"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0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1" descr="A8014 CORE Skills Powerpoint-9.jpg"/>
          <p:cNvPicPr/>
          <p:nvPr/>
        </p:nvPicPr>
        <p:blipFill>
          <a:blip r:embed="rId14"/>
          <a:stretch/>
        </p:blipFill>
        <p:spPr>
          <a:xfrm>
            <a:off x="0" y="0"/>
            <a:ext cx="9142560" cy="5142240"/>
          </a:xfrm>
          <a:prstGeom prst="rect">
            <a:avLst/>
          </a:prstGeom>
          <a:ln w="0">
            <a:noFill/>
          </a:ln>
        </p:spPr>
      </p:pic>
      <p:sp>
        <p:nvSpPr>
          <p:cNvPr id="24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4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4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5" name="Picture 1" descr="A8014 CORE Skills Powerpoint-9.jpg"/>
          <p:cNvPicPr/>
          <p:nvPr/>
        </p:nvPicPr>
        <p:blipFill>
          <a:blip r:embed="rId14"/>
          <a:stretch/>
        </p:blipFill>
        <p:spPr>
          <a:xfrm>
            <a:off x="0" y="0"/>
            <a:ext cx="9142560" cy="5142240"/>
          </a:xfrm>
          <a:prstGeom prst="rect">
            <a:avLst/>
          </a:prstGeom>
          <a:ln w="0">
            <a:noFill/>
          </a:ln>
        </p:spPr>
      </p:pic>
      <p:sp>
        <p:nvSpPr>
          <p:cNvPr id="28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5" name="Picture 1" descr="A8014 CORE Skills Powerpoint-9.jpg"/>
          <p:cNvPicPr/>
          <p:nvPr/>
        </p:nvPicPr>
        <p:blipFill>
          <a:blip r:embed="rId14"/>
          <a:stretch/>
        </p:blipFill>
        <p:spPr>
          <a:xfrm>
            <a:off x="0" y="0"/>
            <a:ext cx="9142560" cy="5142240"/>
          </a:xfrm>
          <a:prstGeom prst="rect">
            <a:avLst/>
          </a:prstGeom>
          <a:ln w="0">
            <a:noFill/>
          </a:ln>
        </p:spPr>
      </p:pic>
      <p:sp>
        <p:nvSpPr>
          <p:cNvPr id="32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327"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2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playground.tensorflow.org/" TargetMode="Externa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9.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27.xml"/><Relationship Id="rId6" Type="http://schemas.openxmlformats.org/officeDocument/2006/relationships/customXml" Target="../ink/ink4.xml"/><Relationship Id="rId11" Type="http://schemas.openxmlformats.org/officeDocument/2006/relationships/customXml" Target="../ink/ink8.xml"/><Relationship Id="rId5" Type="http://schemas.openxmlformats.org/officeDocument/2006/relationships/customXml" Target="../ink/ink3.xml"/><Relationship Id="rId10"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hyperlink" Target="https://medium.com/datathings/neural-networks-and-backpropagation-explained-in-a-simple-way-f540a3611f5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IHZwWFHWa-w" TargetMode="External"/><Relationship Id="rId2" Type="http://schemas.openxmlformats.org/officeDocument/2006/relationships/hyperlink" Target="https://youtu.be/aircAruvnKk" TargetMode="External"/><Relationship Id="rId1" Type="http://schemas.openxmlformats.org/officeDocument/2006/relationships/slideLayout" Target="../slideLayouts/slideLayout99.xml"/><Relationship Id="rId6" Type="http://schemas.openxmlformats.org/officeDocument/2006/relationships/image" Target="../media/image43.png"/><Relationship Id="rId5" Type="http://schemas.openxmlformats.org/officeDocument/2006/relationships/hyperlink" Target="https://youtu.be/tIeHLnjs5U8" TargetMode="External"/><Relationship Id="rId4" Type="http://schemas.openxmlformats.org/officeDocument/2006/relationships/hyperlink" Target="https://youtu.be/Ilg3gGewQ5U"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ircAruvnKk" TargetMode="External"/><Relationship Id="rId7"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49.xml"/><Relationship Id="rId6" Type="http://schemas.openxmlformats.org/officeDocument/2006/relationships/hyperlink" Target="https://youtu.be/tIeHLnjs5U8" TargetMode="External"/><Relationship Id="rId5" Type="http://schemas.openxmlformats.org/officeDocument/2006/relationships/hyperlink" Target="https://youtu.be/Ilg3gGewQ5U" TargetMode="External"/><Relationship Id="rId4" Type="http://schemas.openxmlformats.org/officeDocument/2006/relationships/hyperlink" Target="https://youtu.be/IHZwWFHWa-w"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9.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1.png"/><Relationship Id="rId1" Type="http://schemas.openxmlformats.org/officeDocument/2006/relationships/slideLayout" Target="../slideLayouts/slideLayout49.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tif"/><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1.png"/><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1.png"/><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1.png"/><Relationship Id="rId1" Type="http://schemas.openxmlformats.org/officeDocument/2006/relationships/slideLayout" Target="../slideLayouts/slideLayout49.xml"/><Relationship Id="rId5" Type="http://schemas.openxmlformats.org/officeDocument/2006/relationships/image" Target="../media/image70.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1.png"/><Relationship Id="rId1" Type="http://schemas.openxmlformats.org/officeDocument/2006/relationships/slideLayout" Target="../slideLayouts/slideLayout49.xml"/><Relationship Id="rId4" Type="http://schemas.openxmlformats.org/officeDocument/2006/relationships/hyperlink" Target="http://colah.github.io/posts/2015-08-Understanding-LST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1.png"/><Relationship Id="rId1" Type="http://schemas.openxmlformats.org/officeDocument/2006/relationships/slideLayout" Target="../slideLayouts/slideLayout49.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77.jpeg"/><Relationship Id="rId7" Type="http://schemas.openxmlformats.org/officeDocument/2006/relationships/hyperlink" Target="https://www.tensorflow.org/" TargetMode="External"/><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cikit-learn.org/" TargetMode="External"/><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5297400" y="1726920"/>
            <a:ext cx="3279600" cy="85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411" name="CustomShape 2"/>
          <p:cNvSpPr/>
          <p:nvPr/>
        </p:nvSpPr>
        <p:spPr>
          <a:xfrm>
            <a:off x="5297400" y="3524760"/>
            <a:ext cx="3846240" cy="2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41"/>
              </a:spcBef>
              <a:tabLst>
                <a:tab pos="0" algn="l"/>
              </a:tabLst>
            </a:pPr>
            <a:r>
              <a:rPr lang="en-US" sz="1200" b="0" strike="noStrike" spc="-1">
                <a:solidFill>
                  <a:srgbClr val="0F1137"/>
                </a:solidFill>
                <a:latin typeface="Calibri"/>
                <a:ea typeface="DejaVu Sans"/>
              </a:rPr>
              <a:t>Dr Debora Correa and Dr Thomas Stemler </a:t>
            </a:r>
            <a:endParaRPr lang="en-AU" sz="1200" b="0" strike="noStrike" spc="-1">
              <a:latin typeface="Arial"/>
            </a:endParaRPr>
          </a:p>
        </p:txBody>
      </p:sp>
      <p:sp>
        <p:nvSpPr>
          <p:cNvPr id="412" name="CustomShape 3"/>
          <p:cNvSpPr/>
          <p:nvPr/>
        </p:nvSpPr>
        <p:spPr>
          <a:xfrm>
            <a:off x="5297400" y="258336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413" name="CustomShape 4"/>
          <p:cNvSpPr/>
          <p:nvPr/>
        </p:nvSpPr>
        <p:spPr>
          <a:xfrm>
            <a:off x="5297400" y="4865400"/>
            <a:ext cx="1547280" cy="31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38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rPr>
              <a:t>Thomas</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14" name="CustomShape 5"/>
          <p:cNvSpPr/>
          <p:nvPr/>
        </p:nvSpPr>
        <p:spPr>
          <a:xfrm>
            <a:off x="5297400" y="3739320"/>
            <a:ext cx="3043080" cy="37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0F1137"/>
                </a:solidFill>
                <a:latin typeface="Calibri"/>
                <a:ea typeface="DejaVu Sans"/>
              </a:rPr>
              <a:t>Lecturers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Computer Science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and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Mathematical and Statistical sciences,  UWA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5" name="CustomShape 6"/>
          <p:cNvSpPr/>
          <p:nvPr/>
        </p:nvSpPr>
        <p:spPr>
          <a:xfrm>
            <a:off x="5297400" y="301572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450"/>
          <p:cNvPicPr/>
          <p:nvPr/>
        </p:nvPicPr>
        <p:blipFill>
          <a:blip r:embed="rId2"/>
          <a:stretch/>
        </p:blipFill>
        <p:spPr>
          <a:xfrm>
            <a:off x="0" y="1440000"/>
            <a:ext cx="1307880" cy="2554920"/>
          </a:xfrm>
          <a:prstGeom prst="rect">
            <a:avLst/>
          </a:prstGeom>
          <a:ln w="0">
            <a:noFill/>
          </a:ln>
        </p:spPr>
      </p:pic>
      <p:sp>
        <p:nvSpPr>
          <p:cNvPr id="526"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27" name="CustomShape 2"/>
          <p:cNvSpPr/>
          <p:nvPr/>
        </p:nvSpPr>
        <p:spPr>
          <a:xfrm>
            <a:off x="2376000" y="431856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endParaRPr lang="en-AU" sz="2200" b="0" strike="noStrike" spc="-1">
              <a:latin typeface="Arial"/>
            </a:endParaRPr>
          </a:p>
        </p:txBody>
      </p:sp>
      <p:sp>
        <p:nvSpPr>
          <p:cNvPr id="528"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Looks like a  linear regression!</a:t>
            </a:r>
            <a:endParaRPr lang="en-AU" sz="1400" b="0" strike="noStrike" spc="-1">
              <a:latin typeface="Arial"/>
            </a:endParaRPr>
          </a:p>
        </p:txBody>
      </p:sp>
      <p:sp>
        <p:nvSpPr>
          <p:cNvPr id="529" name="CustomShape 4"/>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0" name="CustomShape 5"/>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54"/>
          <p:cNvPicPr/>
          <p:nvPr/>
        </p:nvPicPr>
        <p:blipFill>
          <a:blip r:embed="rId2"/>
          <a:stretch/>
        </p:blipFill>
        <p:spPr>
          <a:xfrm>
            <a:off x="0" y="1440000"/>
            <a:ext cx="1307880" cy="2554920"/>
          </a:xfrm>
          <a:prstGeom prst="rect">
            <a:avLst/>
          </a:prstGeom>
          <a:ln w="0">
            <a:noFill/>
          </a:ln>
        </p:spPr>
      </p:pic>
      <p:sp>
        <p:nvSpPr>
          <p:cNvPr id="532"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DejaVu Sans"/>
              </a:rPr>
              <a:t>State of our unity (it’s output):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A number (called </a:t>
            </a:r>
            <a:r>
              <a:rPr lang="en-AU" sz="1400" b="1" strike="noStrike" spc="-1">
                <a:solidFill>
                  <a:srgbClr val="000000"/>
                </a:solidFill>
                <a:latin typeface="Arial"/>
                <a:ea typeface="Noto Sans CJK SC"/>
              </a:rPr>
              <a:t>activation</a:t>
            </a:r>
            <a:r>
              <a:rPr lang="en-AU" sz="1400" b="0" strike="noStrike" spc="-1">
                <a:solidFill>
                  <a:srgbClr val="000000"/>
                </a:solidFill>
                <a:latin typeface="Arial"/>
                <a:ea typeface="Noto Sans CJK SC"/>
              </a:rPr>
              <a: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0 &lt; x</a:t>
            </a:r>
            <a:r>
              <a:rPr lang="en-AU" sz="1400" b="0" strike="noStrike" spc="-1" baseline="33000">
                <a:solidFill>
                  <a:srgbClr val="000000"/>
                </a:solidFill>
                <a:latin typeface="Arial"/>
                <a:ea typeface="Noto Sans CJK SC"/>
              </a:rPr>
              <a:t>unity</a:t>
            </a:r>
            <a:r>
              <a:rPr lang="en-AU" sz="1400" b="0" strike="noStrike" spc="-1">
                <a:solidFill>
                  <a:srgbClr val="000000"/>
                </a:solidFill>
                <a:latin typeface="Arial"/>
                <a:ea typeface="Noto Sans CJK SC"/>
              </a:rPr>
              <a:t>&lt; 1 </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solidFill>
                  <a:srgbClr val="000000"/>
                </a:solidFill>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33" name="CustomShape 2"/>
          <p:cNvSpPr/>
          <p:nvPr/>
        </p:nvSpPr>
        <p:spPr>
          <a:xfrm>
            <a:off x="2376000" y="4329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534" name="Picture 15_0"/>
          <p:cNvPicPr/>
          <p:nvPr/>
        </p:nvPicPr>
        <p:blipFill>
          <a:blip r:embed="rId3"/>
          <a:stretch/>
        </p:blipFill>
        <p:spPr>
          <a:xfrm>
            <a:off x="5717160" y="2632680"/>
            <a:ext cx="3282120" cy="1542600"/>
          </a:xfrm>
          <a:prstGeom prst="rect">
            <a:avLst/>
          </a:prstGeom>
          <a:ln w="0">
            <a:noFill/>
          </a:ln>
        </p:spPr>
      </p:pic>
      <p:sp>
        <p:nvSpPr>
          <p:cNvPr id="535"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Now it looks like a </a:t>
            </a:r>
            <a:r>
              <a:rPr lang="en-AU" sz="1400" b="0" u="sng" strike="noStrike" spc="-1">
                <a:solidFill>
                  <a:srgbClr val="C9211E"/>
                </a:solidFill>
                <a:uFillTx/>
                <a:latin typeface="Arial"/>
                <a:ea typeface="DejaVu Sans"/>
              </a:rPr>
              <a:t>logistic</a:t>
            </a:r>
            <a:r>
              <a:rPr lang="en-AU" sz="1400" b="0" strike="noStrike" spc="-1">
                <a:solidFill>
                  <a:srgbClr val="C9211E"/>
                </a:solidFill>
                <a:latin typeface="Arial"/>
                <a:ea typeface="DejaVu Sans"/>
              </a:rPr>
              <a:t> regression!</a:t>
            </a:r>
            <a:endParaRPr lang="en-AU" sz="1400" b="0" strike="noStrike" spc="-1">
              <a:latin typeface="Arial"/>
            </a:endParaRPr>
          </a:p>
        </p:txBody>
      </p:sp>
      <p:sp>
        <p:nvSpPr>
          <p:cNvPr id="536" name="CustomShape 4"/>
          <p:cNvSpPr/>
          <p:nvPr/>
        </p:nvSpPr>
        <p:spPr>
          <a:xfrm>
            <a:off x="6503760" y="2229480"/>
            <a:ext cx="249552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537"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8"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463320" y="1455840"/>
            <a:ext cx="78620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54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541" name="CustomShape 3"/>
          <p:cNvSpPr/>
          <p:nvPr/>
        </p:nvSpPr>
        <p:spPr>
          <a:xfrm>
            <a:off x="463320" y="11307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542" name="Picture 6_5" descr="CORE-Skills-ICONS-5.png"/>
          <p:cNvPicPr/>
          <p:nvPr/>
        </p:nvPicPr>
        <p:blipFill>
          <a:blip r:embed="rId2"/>
          <a:stretch/>
        </p:blipFill>
        <p:spPr>
          <a:xfrm>
            <a:off x="209520" y="0"/>
            <a:ext cx="872640" cy="872640"/>
          </a:xfrm>
          <a:prstGeom prst="rect">
            <a:avLst/>
          </a:prstGeom>
          <a:ln w="0">
            <a:noFill/>
          </a:ln>
        </p:spPr>
      </p:pic>
      <p:pic>
        <p:nvPicPr>
          <p:cNvPr id="543" name="Picture 7_2"/>
          <p:cNvPicPr/>
          <p:nvPr/>
        </p:nvPicPr>
        <p:blipFill>
          <a:blip r:embed="rId3"/>
          <a:stretch/>
        </p:blipFill>
        <p:spPr>
          <a:xfrm>
            <a:off x="1487160" y="2280600"/>
            <a:ext cx="6239880" cy="27572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Picture 465"/>
          <p:cNvPicPr/>
          <p:nvPr/>
        </p:nvPicPr>
        <p:blipFill>
          <a:blip r:embed="rId2"/>
          <a:stretch/>
        </p:blipFill>
        <p:spPr>
          <a:xfrm>
            <a:off x="0" y="1440000"/>
            <a:ext cx="1307880" cy="2554920"/>
          </a:xfrm>
          <a:prstGeom prst="rect">
            <a:avLst/>
          </a:prstGeom>
          <a:ln w="0">
            <a:noFill/>
          </a:ln>
        </p:spPr>
      </p:pic>
      <p:sp>
        <p:nvSpPr>
          <p:cNvPr id="545"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DejaVu Sans"/>
              </a:rPr>
              <a:t>State of our unity (it’s output):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A number (called </a:t>
            </a:r>
            <a:r>
              <a:rPr lang="en-AU" sz="1400" b="1" strike="noStrike" spc="-1">
                <a:solidFill>
                  <a:srgbClr val="000000"/>
                </a:solidFill>
                <a:latin typeface="Arial"/>
                <a:ea typeface="Noto Sans CJK SC"/>
              </a:rPr>
              <a:t>activation</a:t>
            </a:r>
            <a:r>
              <a:rPr lang="en-AU" sz="1400" b="0" strike="noStrike" spc="-1">
                <a:solidFill>
                  <a:srgbClr val="000000"/>
                </a:solidFill>
                <a:latin typeface="Arial"/>
                <a:ea typeface="Noto Sans CJK SC"/>
              </a:rPr>
              <a: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0 &lt; x</a:t>
            </a:r>
            <a:r>
              <a:rPr lang="en-AU" sz="1400" b="0" strike="noStrike" spc="-1" baseline="33000">
                <a:solidFill>
                  <a:srgbClr val="000000"/>
                </a:solidFill>
                <a:latin typeface="Arial"/>
                <a:ea typeface="Noto Sans CJK SC"/>
              </a:rPr>
              <a:t>unity</a:t>
            </a:r>
            <a:r>
              <a:rPr lang="en-AU" sz="1400" b="0" strike="noStrike" spc="-1">
                <a:solidFill>
                  <a:srgbClr val="000000"/>
                </a:solidFill>
                <a:latin typeface="Arial"/>
                <a:ea typeface="Noto Sans CJK SC"/>
              </a:rPr>
              <a:t>&lt; 1 </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We need a transformation (</a:t>
            </a:r>
            <a:r>
              <a:rPr lang="en-AU" sz="1400" b="0" strike="noStrike" spc="-1">
                <a:solidFill>
                  <a:srgbClr val="FF8000"/>
                </a:solidFill>
                <a:latin typeface="Arial"/>
                <a:ea typeface="Noto Sans CJK SC"/>
              </a:rPr>
              <a:t>activation function)</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Noto Sans CJK SC"/>
              </a:rPr>
              <a:t> Last ingredient: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Only activate meaningfully if weighted sum is greater than threshold</a:t>
            </a:r>
            <a:r>
              <a:rPr lang="en-AU" sz="1400" b="0" strike="noStrike" spc="-1">
                <a:solidFill>
                  <a:srgbClr val="FF8000"/>
                </a:solidFill>
                <a:latin typeface="Arial"/>
                <a:ea typeface="Noto Sans CJK SC"/>
              </a:rPr>
              <a:t> </a:t>
            </a:r>
            <a:r>
              <a:rPr lang="en-AU" sz="1400" b="0" strike="noStrike" spc="-1">
                <a:solidFill>
                  <a:srgbClr val="FF0000"/>
                </a:solidFill>
                <a:latin typeface="Arial"/>
                <a:ea typeface="Noto Sans CJK SC"/>
              </a:rPr>
              <a:t>b (bias!)</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46" name="CustomShape 2"/>
          <p:cNvSpPr/>
          <p:nvPr/>
        </p:nvSpPr>
        <p:spPr>
          <a:xfrm>
            <a:off x="2268000" y="4030560"/>
            <a:ext cx="584208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7" name="CustomShape 3"/>
          <p:cNvSpPr/>
          <p:nvPr/>
        </p:nvSpPr>
        <p:spPr>
          <a:xfrm>
            <a:off x="2268000" y="4608000"/>
            <a:ext cx="281844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t </a:t>
            </a:r>
            <a:r>
              <a:rPr lang="en-AU" sz="2200" b="1" strike="noStrike" spc="-1">
                <a:solidFill>
                  <a:srgbClr val="000000"/>
                </a:solidFill>
                <a:latin typeface="Arial"/>
                <a:ea typeface="Noto Sans CJK SC"/>
              </a:rPr>
              <a:t>x</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8" name="CustomShape 4"/>
          <p:cNvSpPr/>
          <p:nvPr/>
        </p:nvSpPr>
        <p:spPr>
          <a:xfrm>
            <a:off x="7451640" y="4854960"/>
            <a:ext cx="23032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p:txBody>
      </p:sp>
      <p:sp>
        <p:nvSpPr>
          <p:cNvPr id="549"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50"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Picture 471"/>
          <p:cNvPicPr/>
          <p:nvPr/>
        </p:nvPicPr>
        <p:blipFill>
          <a:blip r:embed="rId2"/>
          <a:stretch/>
        </p:blipFill>
        <p:spPr>
          <a:xfrm>
            <a:off x="0" y="2088000"/>
            <a:ext cx="1559880" cy="3055320"/>
          </a:xfrm>
          <a:prstGeom prst="rect">
            <a:avLst/>
          </a:prstGeom>
          <a:ln w="0">
            <a:noFill/>
          </a:ln>
        </p:spPr>
      </p:pic>
      <p:sp>
        <p:nvSpPr>
          <p:cNvPr id="552" name="CustomShape 1"/>
          <p:cNvSpPr/>
          <p:nvPr/>
        </p:nvSpPr>
        <p:spPr>
          <a:xfrm>
            <a:off x="2376000" y="1485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k</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k,2</a:t>
            </a:r>
            <a:r>
              <a:rPr lang="en-AU" sz="2200" b="0" strike="noStrike" spc="-1">
                <a:solidFill>
                  <a:srgbClr val="000000"/>
                </a:solidFill>
                <a:latin typeface="Arial"/>
                <a:ea typeface="Noto Sans CJK SC"/>
              </a:rPr>
              <a:t>+ …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k,n</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k,n  </a:t>
            </a:r>
            <a:r>
              <a:rPr lang="en-AU" sz="2200" b="0" strike="noStrike" spc="-1">
                <a:solidFill>
                  <a:srgbClr val="000000"/>
                </a:solidFill>
                <a:latin typeface="Arial"/>
                <a:ea typeface="Noto Sans CJK SC"/>
              </a:rPr>
              <a:t>+ </a:t>
            </a:r>
            <a:r>
              <a:rPr lang="en-AU" sz="2200" b="0" strike="noStrike" spc="-1">
                <a:solidFill>
                  <a:srgbClr val="FF0000"/>
                </a:solidFill>
                <a:latin typeface="Arial"/>
                <a:ea typeface="Noto Sans CJK SC"/>
              </a:rPr>
              <a:t>b</a:t>
            </a:r>
            <a:r>
              <a:rPr lang="en-AU" sz="2200" b="0" strike="noStrike" spc="-1" baseline="-33000">
                <a:solidFill>
                  <a:srgbClr val="FF0000"/>
                </a:solidFill>
                <a:latin typeface="Arial"/>
                <a:ea typeface="Noto Sans CJK SC"/>
              </a:rPr>
              <a:t>k</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3" name="CustomShape 2"/>
          <p:cNvSpPr/>
          <p:nvPr/>
        </p:nvSpPr>
        <p:spPr>
          <a:xfrm>
            <a:off x="2376000" y="4546080"/>
            <a:ext cx="496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2)</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1)</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4" name="CustomShape 3"/>
          <p:cNvSpPr/>
          <p:nvPr/>
        </p:nvSpPr>
        <p:spPr>
          <a:xfrm>
            <a:off x="4752000" y="2268000"/>
            <a:ext cx="251928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1,1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1,2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1,n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2,1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2,2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2,n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k,1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k,2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k,n</a:t>
            </a:r>
            <a:r>
              <a:rPr lang="en-AU" sz="1400" b="0" strike="noStrike" spc="-1">
                <a:solidFill>
                  <a:srgbClr val="00A933"/>
                </a:solidFill>
                <a:latin typeface="Arial"/>
                <a:ea typeface="Noto Sans CJK SC"/>
              </a:rPr>
              <a:t>  </a:t>
            </a:r>
            <a:endParaRPr lang="en-AU" sz="1400" b="0" strike="noStrike" spc="-1">
              <a:latin typeface="Arial"/>
            </a:endParaRPr>
          </a:p>
        </p:txBody>
      </p:sp>
      <p:sp>
        <p:nvSpPr>
          <p:cNvPr id="555" name="CustomShape 4"/>
          <p:cNvSpPr/>
          <p:nvPr/>
        </p:nvSpPr>
        <p:spPr>
          <a:xfrm>
            <a:off x="6480000" y="2268000"/>
            <a:ext cx="41004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1 </a:t>
            </a: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n</a:t>
            </a:r>
            <a:endParaRPr lang="en-AU" sz="1400" b="0" strike="noStrike" spc="-1">
              <a:latin typeface="Arial"/>
            </a:endParaRPr>
          </a:p>
        </p:txBody>
      </p:sp>
      <p:sp>
        <p:nvSpPr>
          <p:cNvPr id="556" name="CustomShape 5"/>
          <p:cNvSpPr/>
          <p:nvPr/>
        </p:nvSpPr>
        <p:spPr>
          <a:xfrm>
            <a:off x="7079760" y="2232000"/>
            <a:ext cx="407880" cy="158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1</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2</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n</a:t>
            </a:r>
            <a:endParaRPr lang="en-AU" sz="1400" b="0" strike="noStrike" spc="-1">
              <a:latin typeface="Arial"/>
            </a:endParaRPr>
          </a:p>
        </p:txBody>
      </p:sp>
      <p:grpSp>
        <p:nvGrpSpPr>
          <p:cNvPr id="557" name="Group 6"/>
          <p:cNvGrpSpPr/>
          <p:nvPr/>
        </p:nvGrpSpPr>
        <p:grpSpPr>
          <a:xfrm>
            <a:off x="4752000" y="2267280"/>
            <a:ext cx="72000" cy="1440720"/>
            <a:chOff x="4752000" y="2267280"/>
            <a:chExt cx="72000" cy="1440720"/>
          </a:xfrm>
        </p:grpSpPr>
        <p:sp>
          <p:nvSpPr>
            <p:cNvPr id="558" name="Line 7"/>
            <p:cNvSpPr/>
            <p:nvPr/>
          </p:nvSpPr>
          <p:spPr>
            <a:xfrm>
              <a:off x="4752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59" name="Line 8"/>
            <p:cNvSpPr/>
            <p:nvPr/>
          </p:nvSpPr>
          <p:spPr>
            <a:xfrm>
              <a:off x="4752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0" name="Line 9"/>
            <p:cNvSpPr/>
            <p:nvPr/>
          </p:nvSpPr>
          <p:spPr>
            <a:xfrm>
              <a:off x="4752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1" name="Group 10"/>
          <p:cNvGrpSpPr/>
          <p:nvPr/>
        </p:nvGrpSpPr>
        <p:grpSpPr>
          <a:xfrm>
            <a:off x="6228000" y="2267280"/>
            <a:ext cx="72000" cy="1440720"/>
            <a:chOff x="6228000" y="2267280"/>
            <a:chExt cx="72000" cy="1440720"/>
          </a:xfrm>
        </p:grpSpPr>
        <p:sp>
          <p:nvSpPr>
            <p:cNvPr id="562" name="Line 11"/>
            <p:cNvSpPr/>
            <p:nvPr/>
          </p:nvSpPr>
          <p:spPr>
            <a:xfrm>
              <a:off x="630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3" name="Line 12"/>
            <p:cNvSpPr/>
            <p:nvPr/>
          </p:nvSpPr>
          <p:spPr>
            <a:xfrm flipH="1">
              <a:off x="6228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4" name="Line 13"/>
            <p:cNvSpPr/>
            <p:nvPr/>
          </p:nvSpPr>
          <p:spPr>
            <a:xfrm flipH="1">
              <a:off x="6228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5" name="Group 14"/>
          <p:cNvGrpSpPr/>
          <p:nvPr/>
        </p:nvGrpSpPr>
        <p:grpSpPr>
          <a:xfrm>
            <a:off x="6480000" y="2267280"/>
            <a:ext cx="72000" cy="1440720"/>
            <a:chOff x="6480000" y="2267280"/>
            <a:chExt cx="72000" cy="1440720"/>
          </a:xfrm>
        </p:grpSpPr>
        <p:sp>
          <p:nvSpPr>
            <p:cNvPr id="566" name="Line 15"/>
            <p:cNvSpPr/>
            <p:nvPr/>
          </p:nvSpPr>
          <p:spPr>
            <a:xfrm>
              <a:off x="648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7" name="Line 16"/>
            <p:cNvSpPr/>
            <p:nvPr/>
          </p:nvSpPr>
          <p:spPr>
            <a:xfrm>
              <a:off x="6480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8" name="Line 17"/>
            <p:cNvSpPr/>
            <p:nvPr/>
          </p:nvSpPr>
          <p:spPr>
            <a:xfrm>
              <a:off x="6480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9" name="Group 18"/>
          <p:cNvGrpSpPr/>
          <p:nvPr/>
        </p:nvGrpSpPr>
        <p:grpSpPr>
          <a:xfrm>
            <a:off x="6696000" y="2267280"/>
            <a:ext cx="72000" cy="1440720"/>
            <a:chOff x="6696000" y="2267280"/>
            <a:chExt cx="72000" cy="1440720"/>
          </a:xfrm>
        </p:grpSpPr>
        <p:sp>
          <p:nvSpPr>
            <p:cNvPr id="570" name="Line 19"/>
            <p:cNvSpPr/>
            <p:nvPr/>
          </p:nvSpPr>
          <p:spPr>
            <a:xfrm>
              <a:off x="6768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1" name="Line 20"/>
            <p:cNvSpPr/>
            <p:nvPr/>
          </p:nvSpPr>
          <p:spPr>
            <a:xfrm flipH="1">
              <a:off x="6696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2" name="Line 21"/>
            <p:cNvSpPr/>
            <p:nvPr/>
          </p:nvSpPr>
          <p:spPr>
            <a:xfrm flipH="1">
              <a:off x="6696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3" name="Group 22"/>
          <p:cNvGrpSpPr/>
          <p:nvPr/>
        </p:nvGrpSpPr>
        <p:grpSpPr>
          <a:xfrm>
            <a:off x="7138440" y="2267280"/>
            <a:ext cx="87480" cy="1440720"/>
            <a:chOff x="7138440" y="2267280"/>
            <a:chExt cx="87480" cy="1440720"/>
          </a:xfrm>
        </p:grpSpPr>
        <p:sp>
          <p:nvSpPr>
            <p:cNvPr id="574" name="Line 23"/>
            <p:cNvSpPr/>
            <p:nvPr/>
          </p:nvSpPr>
          <p:spPr>
            <a:xfrm>
              <a:off x="713844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5" name="Line 24"/>
            <p:cNvSpPr/>
            <p:nvPr/>
          </p:nvSpPr>
          <p:spPr>
            <a:xfrm>
              <a:off x="713844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6" name="Line 25"/>
            <p:cNvSpPr/>
            <p:nvPr/>
          </p:nvSpPr>
          <p:spPr>
            <a:xfrm>
              <a:off x="713844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7" name="Group 26"/>
          <p:cNvGrpSpPr/>
          <p:nvPr/>
        </p:nvGrpSpPr>
        <p:grpSpPr>
          <a:xfrm>
            <a:off x="7357320" y="2267280"/>
            <a:ext cx="87480" cy="1440720"/>
            <a:chOff x="7357320" y="2267280"/>
            <a:chExt cx="87480" cy="1440720"/>
          </a:xfrm>
        </p:grpSpPr>
        <p:sp>
          <p:nvSpPr>
            <p:cNvPr id="578" name="Line 27"/>
            <p:cNvSpPr/>
            <p:nvPr/>
          </p:nvSpPr>
          <p:spPr>
            <a:xfrm>
              <a:off x="74448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9" name="Line 28"/>
            <p:cNvSpPr/>
            <p:nvPr/>
          </p:nvSpPr>
          <p:spPr>
            <a:xfrm flipH="1">
              <a:off x="735732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80" name="Line 29"/>
            <p:cNvSpPr/>
            <p:nvPr/>
          </p:nvSpPr>
          <p:spPr>
            <a:xfrm flipH="1">
              <a:off x="735732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sp>
        <p:nvSpPr>
          <p:cNvPr id="581" name="CustomShape 30"/>
          <p:cNvSpPr/>
          <p:nvPr/>
        </p:nvSpPr>
        <p:spPr>
          <a:xfrm>
            <a:off x="6782760" y="2736000"/>
            <a:ext cx="3142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solidFill>
                  <a:srgbClr val="000000"/>
                </a:solidFill>
                <a:latin typeface="Arial"/>
                <a:ea typeface="DejaVu Sans"/>
              </a:rPr>
              <a:t>+</a:t>
            </a:r>
            <a:endParaRPr lang="en-AU" sz="1800" b="0" strike="noStrike" spc="-1">
              <a:latin typeface="Arial"/>
            </a:endParaRPr>
          </a:p>
        </p:txBody>
      </p:sp>
      <p:sp>
        <p:nvSpPr>
          <p:cNvPr id="582" name="CustomShape 31"/>
          <p:cNvSpPr/>
          <p:nvPr/>
        </p:nvSpPr>
        <p:spPr>
          <a:xfrm>
            <a:off x="5832000" y="3888000"/>
            <a:ext cx="3383280" cy="6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N = 784 (inputs)</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(lower case) unity (“neuron”) index</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(upper case) number of unities (“neurons”)</a:t>
            </a:r>
            <a:endParaRPr lang="en-AU" sz="1200" b="0" strike="noStrike" spc="-1">
              <a:latin typeface="Arial"/>
            </a:endParaRPr>
          </a:p>
        </p:txBody>
      </p:sp>
      <p:sp>
        <p:nvSpPr>
          <p:cNvPr id="583" name="CustomShape 32"/>
          <p:cNvSpPr/>
          <p:nvPr/>
        </p:nvSpPr>
        <p:spPr>
          <a:xfrm>
            <a:off x="0" y="1272960"/>
            <a:ext cx="8600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1</a:t>
            </a:r>
            <a:endParaRPr lang="en-AU" sz="1300" b="0" strike="noStrike" spc="-1">
              <a:latin typeface="Arial"/>
            </a:endParaRPr>
          </a:p>
          <a:p>
            <a:pPr>
              <a:lnSpc>
                <a:spcPct val="100000"/>
              </a:lnSpc>
            </a:pPr>
            <a:r>
              <a:rPr lang="en-AU" sz="1300" b="0" strike="noStrike" spc="-1">
                <a:solidFill>
                  <a:srgbClr val="000000"/>
                </a:solidFill>
                <a:latin typeface="Arial"/>
                <a:ea typeface="DejaVu Sans"/>
              </a:rPr>
              <a:t>(input)</a:t>
            </a:r>
            <a:endParaRPr lang="en-AU" sz="1300" b="0" strike="noStrike" spc="-1">
              <a:latin typeface="Arial"/>
            </a:endParaRPr>
          </a:p>
        </p:txBody>
      </p:sp>
      <p:sp>
        <p:nvSpPr>
          <p:cNvPr id="584" name="CustomShape 33"/>
          <p:cNvSpPr/>
          <p:nvPr/>
        </p:nvSpPr>
        <p:spPr>
          <a:xfrm>
            <a:off x="1008000" y="1273320"/>
            <a:ext cx="101916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2 (hidden)</a:t>
            </a:r>
            <a:endParaRPr lang="en-AU" sz="1300" b="0" strike="noStrike" spc="-1">
              <a:latin typeface="Arial"/>
            </a:endParaRPr>
          </a:p>
        </p:txBody>
      </p:sp>
      <p:sp>
        <p:nvSpPr>
          <p:cNvPr id="585" name="Line 34"/>
          <p:cNvSpPr/>
          <p:nvPr/>
        </p:nvSpPr>
        <p:spPr>
          <a:xfrm>
            <a:off x="432000" y="1727640"/>
            <a:ext cx="254880" cy="43236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6" name="Line 35"/>
          <p:cNvSpPr/>
          <p:nvPr/>
        </p:nvSpPr>
        <p:spPr>
          <a:xfrm>
            <a:off x="1368000" y="1728000"/>
            <a:ext cx="0" cy="57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7" name="CustomShape 36"/>
          <p:cNvSpPr/>
          <p:nvPr/>
        </p:nvSpPr>
        <p:spPr>
          <a:xfrm>
            <a:off x="4050000" y="2664000"/>
            <a:ext cx="413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88" name="CustomShape 37"/>
          <p:cNvSpPr/>
          <p:nvPr/>
        </p:nvSpPr>
        <p:spPr>
          <a:xfrm>
            <a:off x="4392000" y="2160000"/>
            <a:ext cx="143640" cy="165564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89" name="CustomShape 38"/>
          <p:cNvSpPr/>
          <p:nvPr/>
        </p:nvSpPr>
        <p:spPr>
          <a:xfrm>
            <a:off x="7596360" y="2160000"/>
            <a:ext cx="143640" cy="165564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90" name="CustomShape 39"/>
          <p:cNvSpPr/>
          <p:nvPr/>
        </p:nvSpPr>
        <p:spPr>
          <a:xfrm>
            <a:off x="6977880" y="4702320"/>
            <a:ext cx="258336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upper case → matrices!</a:t>
            </a:r>
            <a:endParaRPr lang="en-AU" sz="1100" b="0" strike="noStrike" spc="-1">
              <a:latin typeface="Arial"/>
            </a:endParaRPr>
          </a:p>
          <a:p>
            <a:pPr>
              <a:lnSpc>
                <a:spcPct val="100000"/>
              </a:lnSpc>
            </a:pPr>
            <a:endParaRPr lang="en-AU" sz="1100" b="0" strike="noStrike" spc="-1">
              <a:latin typeface="Arial"/>
            </a:endParaRPr>
          </a:p>
        </p:txBody>
      </p:sp>
      <p:sp>
        <p:nvSpPr>
          <p:cNvPr id="591" name="CustomShape 40"/>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connecting the unities</a:t>
            </a:r>
            <a:endParaRPr lang="en-AU"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20000" y="1296000"/>
            <a:ext cx="1016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Input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pic>
        <p:nvPicPr>
          <p:cNvPr id="593" name="Picture 512"/>
          <p:cNvPicPr/>
          <p:nvPr/>
        </p:nvPicPr>
        <p:blipFill>
          <a:blip r:embed="rId2"/>
          <a:stretch/>
        </p:blipFill>
        <p:spPr>
          <a:xfrm>
            <a:off x="2139840" y="1926000"/>
            <a:ext cx="2467800" cy="2409120"/>
          </a:xfrm>
          <a:prstGeom prst="rect">
            <a:avLst/>
          </a:prstGeom>
          <a:ln w="0">
            <a:noFill/>
          </a:ln>
        </p:spPr>
      </p:pic>
      <p:pic>
        <p:nvPicPr>
          <p:cNvPr id="594" name="Picture 513"/>
          <p:cNvPicPr/>
          <p:nvPr/>
        </p:nvPicPr>
        <p:blipFill>
          <a:blip r:embed="rId3"/>
          <a:stretch/>
        </p:blipFill>
        <p:spPr>
          <a:xfrm>
            <a:off x="36000" y="2304000"/>
            <a:ext cx="1223640" cy="1223640"/>
          </a:xfrm>
          <a:prstGeom prst="rect">
            <a:avLst/>
          </a:prstGeom>
          <a:ln w="0">
            <a:noFill/>
          </a:ln>
        </p:spPr>
      </p:pic>
      <p:sp>
        <p:nvSpPr>
          <p:cNvPr id="595" name="CustomShape 2"/>
          <p:cNvSpPr/>
          <p:nvPr/>
        </p:nvSpPr>
        <p:spPr>
          <a:xfrm>
            <a:off x="4536000" y="1381680"/>
            <a:ext cx="86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Output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sp>
        <p:nvSpPr>
          <p:cNvPr id="596" name="CustomShape 3"/>
          <p:cNvSpPr/>
          <p:nvPr/>
        </p:nvSpPr>
        <p:spPr>
          <a:xfrm>
            <a:off x="3312000" y="1008000"/>
            <a:ext cx="122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Hidden layers</a:t>
            </a:r>
            <a:endParaRPr lang="en-AU" sz="1300" b="0" strike="noStrike" spc="-1">
              <a:latin typeface="Arial"/>
            </a:endParaRPr>
          </a:p>
        </p:txBody>
      </p:sp>
      <p:sp>
        <p:nvSpPr>
          <p:cNvPr id="597" name="Line 4"/>
          <p:cNvSpPr/>
          <p:nvPr/>
        </p:nvSpPr>
        <p:spPr>
          <a:xfrm flipH="1">
            <a:off x="4464000" y="1800000"/>
            <a:ext cx="36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98" name="Line 5"/>
          <p:cNvSpPr/>
          <p:nvPr/>
        </p:nvSpPr>
        <p:spPr>
          <a:xfrm flipH="1">
            <a:off x="3600000" y="1282320"/>
            <a:ext cx="144000" cy="733680"/>
          </a:xfrm>
          <a:prstGeom prst="line">
            <a:avLst/>
          </a:prstGeom>
          <a:ln w="0">
            <a:solidFill>
              <a:srgbClr val="FF8000"/>
            </a:solidFill>
            <a:tailEnd type="triangle" w="med" len="med"/>
          </a:ln>
        </p:spPr>
        <p:style>
          <a:lnRef idx="0">
            <a:scrgbClr r="0" g="0" b="0"/>
          </a:lnRef>
          <a:fillRef idx="0">
            <a:scrgbClr r="0" g="0" b="0"/>
          </a:fillRef>
          <a:effectRef idx="0">
            <a:scrgbClr r="0" g="0" b="0"/>
          </a:effectRef>
          <a:fontRef idx="minor"/>
        </p:style>
      </p:sp>
      <p:sp>
        <p:nvSpPr>
          <p:cNvPr id="599" name="Line 6"/>
          <p:cNvSpPr/>
          <p:nvPr/>
        </p:nvSpPr>
        <p:spPr>
          <a:xfrm>
            <a:off x="2808000" y="1728000"/>
            <a:ext cx="0" cy="21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00" name="CustomShape 7"/>
          <p:cNvSpPr/>
          <p:nvPr/>
        </p:nvSpPr>
        <p:spPr>
          <a:xfrm>
            <a:off x="108000" y="2016000"/>
            <a:ext cx="104292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solidFill>
                  <a:srgbClr val="000000"/>
                </a:solidFill>
                <a:latin typeface="Arial"/>
                <a:ea typeface="DejaVu Sans"/>
              </a:rPr>
              <a:t>Instance</a:t>
            </a:r>
            <a:endParaRPr lang="en-AU" sz="1800" b="0" strike="noStrike" spc="-1">
              <a:latin typeface="Arial"/>
            </a:endParaRPr>
          </a:p>
        </p:txBody>
      </p:sp>
      <p:sp>
        <p:nvSpPr>
          <p:cNvPr id="601" name="CustomShape 8"/>
          <p:cNvSpPr/>
          <p:nvPr/>
        </p:nvSpPr>
        <p:spPr>
          <a:xfrm>
            <a:off x="1440360" y="259236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602" name="CustomShape 9"/>
          <p:cNvSpPr/>
          <p:nvPr/>
        </p:nvSpPr>
        <p:spPr>
          <a:xfrm>
            <a:off x="3108960" y="2016000"/>
            <a:ext cx="882360" cy="2231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603" name="CustomShape 10"/>
          <p:cNvSpPr/>
          <p:nvPr/>
        </p:nvSpPr>
        <p:spPr>
          <a:xfrm>
            <a:off x="5904000" y="2088000"/>
            <a:ext cx="3023640" cy="276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u="sng" strike="noStrike" spc="-1">
                <a:solidFill>
                  <a:srgbClr val="000000"/>
                </a:solidFill>
                <a:uFillTx/>
                <a:latin typeface="Arial"/>
                <a:ea typeface="DejaVu Sans"/>
              </a:rPr>
              <a:t>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One hidden layer</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AU" sz="1600" b="0" u="sng" strike="noStrike" spc="-1">
                <a:solidFill>
                  <a:srgbClr val="000000"/>
                </a:solidFill>
                <a:uFillTx/>
                <a:latin typeface="Arial"/>
                <a:ea typeface="DejaVu Sans"/>
              </a:rPr>
              <a:t>Deep 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Two or more hidden layers</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0" u="sng" strike="noStrike" spc="-1">
                <a:solidFill>
                  <a:srgbClr val="000000"/>
                </a:solidFill>
                <a:uFillTx/>
                <a:latin typeface="Arial"/>
                <a:ea typeface="DejaVu Sans"/>
              </a:rPr>
              <a:t>Learning what?</a:t>
            </a:r>
            <a:endParaRPr lang="en-AU" sz="1600" b="0" strike="noStrike" spc="-1">
              <a:latin typeface="Arial"/>
            </a:endParaRPr>
          </a:p>
          <a:p>
            <a:pPr marL="216000" indent="-215640">
              <a:lnSpc>
                <a:spcPct val="100000"/>
              </a:lnSpc>
              <a:buClr>
                <a:srgbClr val="000000"/>
              </a:buClr>
              <a:buSzPct val="45000"/>
              <a:buFont typeface="Wingdings" charset="2"/>
              <a:buChar char=""/>
            </a:pPr>
            <a:r>
              <a:rPr lang="en-US" sz="1600" b="0" strike="noStrike" spc="-1">
                <a:solidFill>
                  <a:srgbClr val="000000"/>
                </a:solidFill>
                <a:latin typeface="Arial"/>
                <a:ea typeface="DejaVu Sans"/>
              </a:rPr>
              <a:t>Weights and bias are the parameters to be </a:t>
            </a:r>
            <a:r>
              <a:rPr lang="en-US" sz="1600" b="1" strike="noStrike" spc="-1">
                <a:solidFill>
                  <a:srgbClr val="000000"/>
                </a:solidFill>
                <a:latin typeface="Arial"/>
                <a:ea typeface="DejaVu Sans"/>
              </a:rPr>
              <a:t>learned</a:t>
            </a: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p:txBody>
      </p:sp>
      <p:sp>
        <p:nvSpPr>
          <p:cNvPr id="604" name="CustomShape 11"/>
          <p:cNvSpPr/>
          <p:nvPr/>
        </p:nvSpPr>
        <p:spPr>
          <a:xfrm>
            <a:off x="1872000" y="4402080"/>
            <a:ext cx="3741120" cy="56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(L+1)</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(L)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baseline="33000">
                <a:solidFill>
                  <a:srgbClr val="C9211E"/>
                </a:solidFill>
                <a:latin typeface="Arial"/>
                <a:ea typeface="Noto Sans CJK SC"/>
              </a:rPr>
              <a:t>(L)</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605" name="CustomShape 1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Overview</a:t>
            </a:r>
            <a:endParaRPr lang="en-AU" sz="2000" b="0" strike="noStrike" spc="-1">
              <a:latin typeface="Arial"/>
            </a:endParaRPr>
          </a:p>
        </p:txBody>
      </p:sp>
      <p:sp>
        <p:nvSpPr>
          <p:cNvPr id="606" name="CustomShape 1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608" name="Picture 6" descr="CORE-Skills-ICONS-5.png"/>
          <p:cNvPicPr/>
          <p:nvPr/>
        </p:nvPicPr>
        <p:blipFill>
          <a:blip r:embed="rId2"/>
          <a:stretch/>
        </p:blipFill>
        <p:spPr>
          <a:xfrm>
            <a:off x="209520" y="0"/>
            <a:ext cx="872640" cy="872640"/>
          </a:xfrm>
          <a:prstGeom prst="rect">
            <a:avLst/>
          </a:prstGeom>
          <a:ln w="0">
            <a:noFill/>
          </a:ln>
        </p:spPr>
      </p:pic>
      <p:pic>
        <p:nvPicPr>
          <p:cNvPr id="609" name="Picture 7"/>
          <p:cNvPicPr/>
          <p:nvPr/>
        </p:nvPicPr>
        <p:blipFill>
          <a:blip r:embed="rId3"/>
          <a:stretch/>
        </p:blipFill>
        <p:spPr>
          <a:xfrm>
            <a:off x="209520" y="1202040"/>
            <a:ext cx="4001040" cy="2826000"/>
          </a:xfrm>
          <a:prstGeom prst="rect">
            <a:avLst/>
          </a:prstGeom>
          <a:ln w="0">
            <a:noFill/>
          </a:ln>
        </p:spPr>
      </p:pic>
      <p:pic>
        <p:nvPicPr>
          <p:cNvPr id="610" name="Picture 8"/>
          <p:cNvPicPr/>
          <p:nvPr/>
        </p:nvPicPr>
        <p:blipFill>
          <a:blip r:embed="rId4"/>
          <a:stretch/>
        </p:blipFill>
        <p:spPr>
          <a:xfrm>
            <a:off x="4596120" y="1181520"/>
            <a:ext cx="4001040" cy="2826000"/>
          </a:xfrm>
          <a:prstGeom prst="rect">
            <a:avLst/>
          </a:prstGeom>
          <a:ln w="0">
            <a:noFill/>
          </a:ln>
        </p:spPr>
      </p:pic>
      <p:sp>
        <p:nvSpPr>
          <p:cNvPr id="611" name="CustomShape 2"/>
          <p:cNvSpPr/>
          <p:nvPr/>
        </p:nvSpPr>
        <p:spPr>
          <a:xfrm>
            <a:off x="140760" y="4093920"/>
            <a:ext cx="8456760" cy="10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ANNs are general function approximators and perform well when learning a complex mapping from the </a:t>
            </a:r>
            <a:r>
              <a:rPr lang="en-US" sz="1600" b="1" strike="noStrike" spc="-1">
                <a:solidFill>
                  <a:srgbClr val="000000"/>
                </a:solidFill>
                <a:latin typeface="Calibri"/>
                <a:ea typeface="DejaVu Sans"/>
              </a:rPr>
              <a:t>input</a:t>
            </a:r>
            <a:r>
              <a:rPr lang="en-US" sz="1600" b="0" strike="noStrike" spc="-1">
                <a:solidFill>
                  <a:srgbClr val="000000"/>
                </a:solidFill>
                <a:latin typeface="Calibri"/>
                <a:ea typeface="DejaVu Sans"/>
              </a:rPr>
              <a:t> to the </a:t>
            </a:r>
            <a:r>
              <a:rPr lang="en-US" sz="1600" b="1" strike="noStrike" spc="-1">
                <a:solidFill>
                  <a:srgbClr val="000000"/>
                </a:solidFill>
                <a:latin typeface="Calibri"/>
                <a:ea typeface="DejaVu Sans"/>
              </a:rPr>
              <a:t>output</a:t>
            </a:r>
            <a:r>
              <a:rPr lang="en-US" sz="1600" b="0" strike="noStrike" spc="-1">
                <a:solidFill>
                  <a:srgbClr val="000000"/>
                </a:solidFill>
                <a:latin typeface="Calibri"/>
                <a:ea typeface="DejaVu Sans"/>
              </a:rPr>
              <a:t> space. </a:t>
            </a:r>
            <a:endParaRPr lang="en-AU" sz="1600" b="0" strike="noStrike" spc="-1">
              <a:latin typeface="Arial"/>
            </a:endParaRPr>
          </a:p>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What the network should capture in order to perform such mapping? What should be the input and the output?</a:t>
            </a:r>
            <a:endParaRPr lang="en-AU" sz="1600" b="0" strike="noStrike" spc="-1">
              <a:latin typeface="Arial"/>
            </a:endParaRPr>
          </a:p>
        </p:txBody>
      </p:sp>
      <p:sp>
        <p:nvSpPr>
          <p:cNvPr id="612" name="CustomShape 3"/>
          <p:cNvSpPr/>
          <p:nvPr/>
        </p:nvSpPr>
        <p:spPr>
          <a:xfrm>
            <a:off x="4574880" y="4971240"/>
            <a:ext cx="461340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614" name="Picture 6" descr="CORE-Skills-ICONS-5.png"/>
          <p:cNvPicPr/>
          <p:nvPr/>
        </p:nvPicPr>
        <p:blipFill>
          <a:blip r:embed="rId2"/>
          <a:stretch/>
        </p:blipFill>
        <p:spPr>
          <a:xfrm>
            <a:off x="209520" y="0"/>
            <a:ext cx="872640" cy="872640"/>
          </a:xfrm>
          <a:prstGeom prst="rect">
            <a:avLst/>
          </a:prstGeom>
          <a:ln w="0">
            <a:noFill/>
          </a:ln>
        </p:spPr>
      </p:pic>
      <p:graphicFrame>
        <p:nvGraphicFramePr>
          <p:cNvPr id="615"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6"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7"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ea typeface="DejaVu Sans"/>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ea typeface="DejaVu Sans"/>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8"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ea typeface="DejaVu Sans"/>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ea typeface="DejaVu Sans"/>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9"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0"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1"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2"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ea typeface="DejaVu Sans"/>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ea typeface="DejaVu Sans"/>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623" name="CustomShape 10"/>
          <p:cNvSpPr/>
          <p:nvPr/>
        </p:nvSpPr>
        <p:spPr>
          <a:xfrm>
            <a:off x="140760" y="4734000"/>
            <a:ext cx="39596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620000" y="2376000"/>
            <a:ext cx="2987280" cy="2766960"/>
          </a:xfrm>
          <a:prstGeom prst="rect">
            <a:avLst/>
          </a:prstGeom>
          <a:noFill/>
          <a:ln w="0">
            <a:solidFill>
              <a:srgbClr val="000000"/>
            </a:solidFill>
          </a:ln>
        </p:spPr>
        <p:style>
          <a:lnRef idx="0">
            <a:scrgbClr r="0" g="0" b="0"/>
          </a:lnRef>
          <a:fillRef idx="0">
            <a:scrgbClr r="0" g="0" b="0"/>
          </a:fillRef>
          <a:effectRef idx="0">
            <a:scrgbClr r="0" g="0" b="0"/>
          </a:effectRef>
          <a:fontRef idx="minor"/>
        </p:style>
      </p:sp>
      <p:sp>
        <p:nvSpPr>
          <p:cNvPr id="62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26" name="Picture 6_4" descr="CORE-Skills-ICONS-5.png"/>
          <p:cNvPicPr/>
          <p:nvPr/>
        </p:nvPicPr>
        <p:blipFill>
          <a:blip r:embed="rId3"/>
          <a:stretch/>
        </p:blipFill>
        <p:spPr>
          <a:xfrm>
            <a:off x="209520" y="0"/>
            <a:ext cx="872640" cy="872640"/>
          </a:xfrm>
          <a:prstGeom prst="rect">
            <a:avLst/>
          </a:prstGeom>
          <a:ln w="0">
            <a:noFill/>
          </a:ln>
        </p:spPr>
      </p:pic>
      <p:sp>
        <p:nvSpPr>
          <p:cNvPr id="627" name="CustomShape 3"/>
          <p:cNvSpPr/>
          <p:nvPr/>
        </p:nvSpPr>
        <p:spPr>
          <a:xfrm>
            <a:off x="209520" y="1221840"/>
            <a:ext cx="5325480" cy="298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28" name="Formula 4"/>
              <p:cNvSpPr txBox="1"/>
              <p:nvPr/>
            </p:nvSpPr>
            <p:spPr>
              <a:xfrm>
                <a:off x="134280" y="1521720"/>
                <a:ext cx="4708080" cy="4341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eqArr>
                            <m:eqArrPr>
                              <m:ctrlPr>
                                <a:rPr i="1">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 xmlns:p14="http://schemas.microsoft.com/office/powerpoint/2010/main" xmlns:p15="http://schemas.microsoft.com/office/powerpoint/2012/main"/>
      </mc:AlternateContent>
      <p:sp>
        <p:nvSpPr>
          <p:cNvPr id="629" name="CustomShape 5"/>
          <p:cNvSpPr/>
          <p:nvPr/>
        </p:nvSpPr>
        <p:spPr>
          <a:xfrm>
            <a:off x="2602080" y="4771440"/>
            <a:ext cx="1469160" cy="345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0" name="CustomShape 6"/>
          <p:cNvSpPr/>
          <p:nvPr/>
        </p:nvSpPr>
        <p:spPr>
          <a:xfrm>
            <a:off x="2960640" y="2878200"/>
            <a:ext cx="718560" cy="71856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 name="CustomShape 7"/>
          <p:cNvSpPr/>
          <p:nvPr/>
        </p:nvSpPr>
        <p:spPr>
          <a:xfrm>
            <a:off x="262260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32" name="CustomShape 8"/>
          <p:cNvSpPr/>
          <p:nvPr/>
        </p:nvSpPr>
        <p:spPr>
          <a:xfrm>
            <a:off x="368784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33" name="CustomShape 9"/>
          <p:cNvSpPr/>
          <p:nvPr/>
        </p:nvSpPr>
        <p:spPr>
          <a:xfrm flipV="1">
            <a:off x="2796480" y="3596760"/>
            <a:ext cx="52236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4" name="CustomShape 10"/>
          <p:cNvSpPr/>
          <p:nvPr/>
        </p:nvSpPr>
        <p:spPr>
          <a:xfrm flipH="1" flipV="1">
            <a:off x="3318840" y="3596760"/>
            <a:ext cx="53964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5" name="CustomShape 11"/>
          <p:cNvSpPr/>
          <p:nvPr/>
        </p:nvSpPr>
        <p:spPr>
          <a:xfrm>
            <a:off x="1641240" y="4761000"/>
            <a:ext cx="95256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36" name="Group 12"/>
          <p:cNvGrpSpPr/>
          <p:nvPr/>
        </p:nvGrpSpPr>
        <p:grpSpPr>
          <a:xfrm>
            <a:off x="2820960" y="3923640"/>
            <a:ext cx="472320" cy="409320"/>
            <a:chOff x="2820960" y="3923640"/>
            <a:chExt cx="472320" cy="409320"/>
          </a:xfrm>
        </p:grpSpPr>
        <p:sp>
          <p:nvSpPr>
            <p:cNvPr id="637" name="CustomShape 13"/>
            <p:cNvSpPr/>
            <p:nvPr/>
          </p:nvSpPr>
          <p:spPr>
            <a:xfrm>
              <a:off x="2820960" y="392400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8" name="CustomShape 14"/>
            <p:cNvSpPr/>
            <p:nvPr/>
          </p:nvSpPr>
          <p:spPr>
            <a:xfrm>
              <a:off x="2883240" y="392364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39" name="Group 15"/>
          <p:cNvGrpSpPr/>
          <p:nvPr/>
        </p:nvGrpSpPr>
        <p:grpSpPr>
          <a:xfrm>
            <a:off x="3420720" y="3939120"/>
            <a:ext cx="480240" cy="419760"/>
            <a:chOff x="3420720" y="3939120"/>
            <a:chExt cx="480240" cy="419760"/>
          </a:xfrm>
        </p:grpSpPr>
        <p:sp>
          <p:nvSpPr>
            <p:cNvPr id="640" name="CustomShape 16"/>
            <p:cNvSpPr/>
            <p:nvPr/>
          </p:nvSpPr>
          <p:spPr>
            <a:xfrm>
              <a:off x="3420720" y="394992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 name="CustomShape 17"/>
            <p:cNvSpPr/>
            <p:nvPr/>
          </p:nvSpPr>
          <p:spPr>
            <a:xfrm>
              <a:off x="3490920" y="393912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42" name="Line 18"/>
          <p:cNvSpPr/>
          <p:nvPr/>
        </p:nvSpPr>
        <p:spPr>
          <a:xfrm>
            <a:off x="2960280" y="3237840"/>
            <a:ext cx="7200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43" name="Formula 19"/>
              <p:cNvSpPr txBox="1"/>
              <p:nvPr/>
            </p:nvSpPr>
            <p:spPr>
              <a:xfrm>
                <a:off x="3210840" y="3299400"/>
                <a:ext cx="235800" cy="3679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sp>
        <p:nvSpPr>
          <p:cNvPr id="644" name="CustomShape 20"/>
          <p:cNvSpPr/>
          <p:nvPr/>
        </p:nvSpPr>
        <p:spPr>
          <a:xfrm>
            <a:off x="3188880" y="285300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45" name="CustomShape 21"/>
          <p:cNvSpPr/>
          <p:nvPr/>
        </p:nvSpPr>
        <p:spPr>
          <a:xfrm flipV="1">
            <a:off x="3329280" y="2591280"/>
            <a:ext cx="360" cy="2772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6" name="CustomShape 22"/>
          <p:cNvSpPr/>
          <p:nvPr/>
        </p:nvSpPr>
        <p:spPr>
          <a:xfrm>
            <a:off x="3838320" y="3977280"/>
            <a:ext cx="74088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47" name="Group 23"/>
          <p:cNvGrpSpPr/>
          <p:nvPr/>
        </p:nvGrpSpPr>
        <p:grpSpPr>
          <a:xfrm>
            <a:off x="2058120" y="3870360"/>
            <a:ext cx="408960" cy="460440"/>
            <a:chOff x="2058120" y="3870360"/>
            <a:chExt cx="408960" cy="460440"/>
          </a:xfrm>
        </p:grpSpPr>
        <p:sp>
          <p:nvSpPr>
            <p:cNvPr id="648" name="CustomShape 24"/>
            <p:cNvSpPr/>
            <p:nvPr/>
          </p:nvSpPr>
          <p:spPr>
            <a:xfrm>
              <a:off x="2058120" y="3921840"/>
              <a:ext cx="408960" cy="40896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9" name="CustomShape 25"/>
            <p:cNvSpPr/>
            <p:nvPr/>
          </p:nvSpPr>
          <p:spPr>
            <a:xfrm>
              <a:off x="2106000" y="387036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50" name="CustomShape 26"/>
          <p:cNvSpPr/>
          <p:nvPr/>
        </p:nvSpPr>
        <p:spPr>
          <a:xfrm flipV="1">
            <a:off x="2408400" y="3491280"/>
            <a:ext cx="656280" cy="487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27"/>
          <p:cNvSpPr/>
          <p:nvPr/>
        </p:nvSpPr>
        <p:spPr>
          <a:xfrm>
            <a:off x="1833840" y="3600000"/>
            <a:ext cx="4694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52" name="CustomShape 28"/>
          <p:cNvSpPr/>
          <p:nvPr/>
        </p:nvSpPr>
        <p:spPr>
          <a:xfrm>
            <a:off x="3753720" y="3092760"/>
            <a:ext cx="4435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53" name="CustomShape 29"/>
          <p:cNvSpPr/>
          <p:nvPr/>
        </p:nvSpPr>
        <p:spPr>
          <a:xfrm>
            <a:off x="2992320" y="2304000"/>
            <a:ext cx="6721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54" name="Group 30"/>
          <p:cNvGrpSpPr/>
          <p:nvPr/>
        </p:nvGrpSpPr>
        <p:grpSpPr>
          <a:xfrm>
            <a:off x="2446200" y="3554640"/>
            <a:ext cx="408960" cy="412200"/>
            <a:chOff x="2446200" y="3554640"/>
            <a:chExt cx="408960" cy="412200"/>
          </a:xfrm>
        </p:grpSpPr>
        <p:sp>
          <p:nvSpPr>
            <p:cNvPr id="655" name="CustomShape 31"/>
            <p:cNvSpPr/>
            <p:nvPr/>
          </p:nvSpPr>
          <p:spPr>
            <a:xfrm>
              <a:off x="2446200" y="355788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6" name="CustomShape 32"/>
            <p:cNvSpPr/>
            <p:nvPr/>
          </p:nvSpPr>
          <p:spPr>
            <a:xfrm>
              <a:off x="2525040" y="3554640"/>
              <a:ext cx="30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xmlns:a14="http://schemas.microsoft.com/office/drawing/2010/main">
        <mc:Choice Requires="a14">
          <p:sp>
            <p:nvSpPr>
              <p:cNvPr id="657" name="Formula 33"/>
              <p:cNvSpPr txBox="1"/>
              <p:nvPr/>
            </p:nvSpPr>
            <p:spPr>
              <a:xfrm>
                <a:off x="4514760" y="1824120"/>
                <a:ext cx="1915920" cy="4791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a:p>
            </p:txBody>
          </p:sp>
        </mc:Choice>
        <mc:Fallback xmlns="" xmlns:p14="http://schemas.microsoft.com/office/powerpoint/2010/main" xmlns:p15="http://schemas.microsoft.com/office/powerpoint/2012/main"/>
      </mc:AlternateContent>
      <p:pic>
        <p:nvPicPr>
          <p:cNvPr id="658" name="Picture 38_1"/>
          <p:cNvPicPr/>
          <p:nvPr/>
        </p:nvPicPr>
        <p:blipFill>
          <a:blip r:embed="rId4"/>
          <a:srcRect l="1129" t="3483" r="73377" b="48710"/>
          <a:stretch/>
        </p:blipFill>
        <p:spPr>
          <a:xfrm>
            <a:off x="6482880" y="971640"/>
            <a:ext cx="2525400" cy="2093040"/>
          </a:xfrm>
          <a:prstGeom prst="rect">
            <a:avLst/>
          </a:prstGeom>
          <a:ln w="0">
            <a:noFill/>
          </a:ln>
        </p:spPr>
      </p:pic>
      <p:sp>
        <p:nvSpPr>
          <p:cNvPr id="659" name="CustomShape 34"/>
          <p:cNvSpPr/>
          <p:nvPr/>
        </p:nvSpPr>
        <p:spPr>
          <a:xfrm>
            <a:off x="4841280" y="3384000"/>
            <a:ext cx="4806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The weights and bias are the parameters to be </a:t>
            </a:r>
            <a:r>
              <a:rPr lang="en-US" sz="1400" b="1" strike="noStrike" spc="-1">
                <a:solidFill>
                  <a:srgbClr val="000000"/>
                </a:solidFill>
                <a:latin typeface="Calibri"/>
                <a:ea typeface="DejaVu Sans"/>
              </a:rPr>
              <a:t>learned</a:t>
            </a:r>
            <a:endParaRPr lang="en-AU" sz="1400" b="0" strike="noStrike" spc="-1">
              <a:latin typeface="Arial"/>
            </a:endParaRPr>
          </a:p>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Single LTU: simple linear binary classification</a:t>
            </a:r>
            <a:endParaRPr lang="en-AU" sz="1400" b="0" strike="noStrike" spc="-1">
              <a:latin typeface="Arial"/>
            </a:endParaRPr>
          </a:p>
        </p:txBody>
      </p:sp>
      <p:sp>
        <p:nvSpPr>
          <p:cNvPr id="660" name="CustomShape 35"/>
          <p:cNvSpPr/>
          <p:nvPr/>
        </p:nvSpPr>
        <p:spPr>
          <a:xfrm>
            <a:off x="4514760" y="4825080"/>
            <a:ext cx="3675240" cy="317880"/>
          </a:xfrm>
          <a:prstGeom prst="rect">
            <a:avLst/>
          </a:prstGeom>
          <a:noFill/>
          <a:ln w="0">
            <a:noFill/>
          </a:ln>
        </p:spPr>
        <p:style>
          <a:lnRef idx="0">
            <a:scrgbClr r="0" g="0" b="0"/>
          </a:lnRef>
          <a:fillRef idx="0">
            <a:scrgbClr r="0" g="0" b="0"/>
          </a:fillRef>
          <a:effectRef idx="0">
            <a:scrgbClr r="0" g="0" b="0"/>
          </a:effectRef>
          <a:fontRef idx="minor"/>
        </p:style>
      </p:sp>
      <p:pic>
        <p:nvPicPr>
          <p:cNvPr id="661" name="Picture 676"/>
          <p:cNvPicPr/>
          <p:nvPr/>
        </p:nvPicPr>
        <p:blipFill>
          <a:blip r:embed="rId5"/>
          <a:stretch/>
        </p:blipFill>
        <p:spPr>
          <a:xfrm>
            <a:off x="360" y="2304000"/>
            <a:ext cx="1307880" cy="2554920"/>
          </a:xfrm>
          <a:prstGeom prst="rect">
            <a:avLst/>
          </a:prstGeom>
          <a:ln w="0">
            <a:noFill/>
          </a:ln>
        </p:spPr>
      </p:pic>
      <p:pic>
        <p:nvPicPr>
          <p:cNvPr id="662" name="Picture 677"/>
          <p:cNvPicPr/>
          <p:nvPr/>
        </p:nvPicPr>
        <p:blipFill>
          <a:blip r:embed="rId6"/>
          <a:stretch/>
        </p:blipFill>
        <p:spPr>
          <a:xfrm>
            <a:off x="1087920" y="3384000"/>
            <a:ext cx="279360" cy="278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64" name="CustomShape 2"/>
          <p:cNvSpPr/>
          <p:nvPr/>
        </p:nvSpPr>
        <p:spPr>
          <a:xfrm>
            <a:off x="317520" y="1287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65" name="CustomShape 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666" name="Picture 6_6" descr="CORE-Skills-ICONS-5.png"/>
          <p:cNvPicPr/>
          <p:nvPr/>
        </p:nvPicPr>
        <p:blipFill>
          <a:blip r:embed="rId2"/>
          <a:stretch/>
        </p:blipFill>
        <p:spPr>
          <a:xfrm>
            <a:off x="209520" y="0"/>
            <a:ext cx="872640" cy="872640"/>
          </a:xfrm>
          <a:prstGeom prst="rect">
            <a:avLst/>
          </a:prstGeom>
          <a:ln w="0">
            <a:noFill/>
          </a:ln>
        </p:spPr>
      </p:pic>
      <p:grpSp>
        <p:nvGrpSpPr>
          <p:cNvPr id="667" name="Group 4"/>
          <p:cNvGrpSpPr/>
          <p:nvPr/>
        </p:nvGrpSpPr>
        <p:grpSpPr>
          <a:xfrm>
            <a:off x="463320" y="1734120"/>
            <a:ext cx="3196080" cy="2529360"/>
            <a:chOff x="463320" y="1734120"/>
            <a:chExt cx="3196080" cy="2529360"/>
          </a:xfrm>
        </p:grpSpPr>
        <p:sp>
          <p:nvSpPr>
            <p:cNvPr id="668" name="CustomShape 5"/>
            <p:cNvSpPr/>
            <p:nvPr/>
          </p:nvSpPr>
          <p:spPr>
            <a:xfrm>
              <a:off x="1378440" y="3895920"/>
              <a:ext cx="1180440" cy="3117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9" name="CustomShape 6"/>
            <p:cNvSpPr/>
            <p:nvPr/>
          </p:nvSpPr>
          <p:spPr>
            <a:xfrm>
              <a:off x="135900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70" name="CustomShape 7"/>
            <p:cNvSpPr/>
            <p:nvPr/>
          </p:nvSpPr>
          <p:spPr>
            <a:xfrm>
              <a:off x="219924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71" name="CustomShape 8"/>
            <p:cNvSpPr/>
            <p:nvPr/>
          </p:nvSpPr>
          <p:spPr>
            <a:xfrm flipH="1" flipV="1">
              <a:off x="1220400" y="3106800"/>
              <a:ext cx="30708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72" name="CustomShape 9"/>
            <p:cNvSpPr/>
            <p:nvPr/>
          </p:nvSpPr>
          <p:spPr>
            <a:xfrm flipH="1" flipV="1">
              <a:off x="1220400" y="3106800"/>
              <a:ext cx="114732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3" name="Group 10"/>
            <p:cNvGrpSpPr/>
            <p:nvPr/>
          </p:nvGrpSpPr>
          <p:grpSpPr>
            <a:xfrm>
              <a:off x="938880" y="2487240"/>
              <a:ext cx="568080" cy="619560"/>
              <a:chOff x="938880" y="2487240"/>
              <a:chExt cx="568080" cy="619560"/>
            </a:xfrm>
          </p:grpSpPr>
          <p:sp>
            <p:nvSpPr>
              <p:cNvPr id="674" name="CustomShape 11"/>
              <p:cNvSpPr/>
              <p:nvPr/>
            </p:nvSpPr>
            <p:spPr>
              <a:xfrm>
                <a:off x="939240" y="25671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5" name="Line 12"/>
              <p:cNvSpPr/>
              <p:nvPr/>
            </p:nvSpPr>
            <p:spPr>
              <a:xfrm>
                <a:off x="938880" y="283752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76" name="Formula 13"/>
                  <p:cNvSpPr txBox="1"/>
                  <p:nvPr/>
                </p:nvSpPr>
                <p:spPr>
                  <a:xfrm>
                    <a:off x="1136520" y="2823480"/>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sp>
            <p:nvSpPr>
              <p:cNvPr id="677" name="CustomShape 14"/>
              <p:cNvSpPr/>
              <p:nvPr/>
            </p:nvSpPr>
            <p:spPr>
              <a:xfrm>
                <a:off x="1094760" y="24872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78" name="CustomShape 15"/>
            <p:cNvSpPr/>
            <p:nvPr/>
          </p:nvSpPr>
          <p:spPr>
            <a:xfrm flipV="1">
              <a:off x="1230120" y="221004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9" name="Group 16"/>
            <p:cNvGrpSpPr/>
            <p:nvPr/>
          </p:nvGrpSpPr>
          <p:grpSpPr>
            <a:xfrm>
              <a:off x="463320" y="3548880"/>
              <a:ext cx="322200" cy="363960"/>
              <a:chOff x="463320" y="3548880"/>
              <a:chExt cx="322200" cy="363960"/>
            </a:xfrm>
          </p:grpSpPr>
          <p:sp>
            <p:nvSpPr>
              <p:cNvPr id="680" name="CustomShape 17"/>
              <p:cNvSpPr/>
              <p:nvPr/>
            </p:nvSpPr>
            <p:spPr>
              <a:xfrm>
                <a:off x="463320" y="3587400"/>
                <a:ext cx="322200" cy="30708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1" name="CustomShape 18"/>
              <p:cNvSpPr/>
              <p:nvPr/>
            </p:nvSpPr>
            <p:spPr>
              <a:xfrm>
                <a:off x="470520" y="35488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82" name="CustomShape 19"/>
            <p:cNvSpPr/>
            <p:nvPr/>
          </p:nvSpPr>
          <p:spPr>
            <a:xfrm flipV="1">
              <a:off x="739440" y="3106800"/>
              <a:ext cx="4824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3" name="CustomShape 20"/>
            <p:cNvSpPr/>
            <p:nvPr/>
          </p:nvSpPr>
          <p:spPr>
            <a:xfrm>
              <a:off x="3005640" y="2730240"/>
              <a:ext cx="6537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684" name="CustomShape 21"/>
            <p:cNvSpPr/>
            <p:nvPr/>
          </p:nvSpPr>
          <p:spPr>
            <a:xfrm>
              <a:off x="1432080" y="1734120"/>
              <a:ext cx="9856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685" name="Group 22"/>
            <p:cNvGrpSpPr/>
            <p:nvPr/>
          </p:nvGrpSpPr>
          <p:grpSpPr>
            <a:xfrm>
              <a:off x="1671840" y="2501640"/>
              <a:ext cx="568080" cy="619560"/>
              <a:chOff x="1671840" y="2501640"/>
              <a:chExt cx="568080" cy="619560"/>
            </a:xfrm>
          </p:grpSpPr>
          <p:sp>
            <p:nvSpPr>
              <p:cNvPr id="686" name="CustomShape 23"/>
              <p:cNvSpPr/>
              <p:nvPr/>
            </p:nvSpPr>
            <p:spPr>
              <a:xfrm>
                <a:off x="1671840" y="25815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7" name="Line 24"/>
              <p:cNvSpPr/>
              <p:nvPr/>
            </p:nvSpPr>
            <p:spPr>
              <a:xfrm>
                <a:off x="1671840" y="28522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88" name="Formula 25"/>
                  <p:cNvSpPr txBox="1"/>
                  <p:nvPr/>
                </p:nvSpPr>
                <p:spPr>
                  <a:xfrm>
                    <a:off x="1869120" y="2837880"/>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sp>
            <p:nvSpPr>
              <p:cNvPr id="689" name="CustomShape 26"/>
              <p:cNvSpPr/>
              <p:nvPr/>
            </p:nvSpPr>
            <p:spPr>
              <a:xfrm>
                <a:off x="1827360" y="2501640"/>
                <a:ext cx="144360" cy="345600"/>
              </a:xfrm>
              <a:prstGeom prst="rect">
                <a:avLst/>
              </a:prstGeom>
              <a:noFill/>
              <a:ln w="0">
                <a:noFill/>
              </a:ln>
            </p:spPr>
            <p:style>
              <a:lnRef idx="0">
                <a:scrgbClr r="0" g="0" b="0"/>
              </a:lnRef>
              <a:fillRef idx="0">
                <a:scrgbClr r="0" g="0" b="0"/>
              </a:fillRef>
              <a:effectRef idx="0">
                <a:scrgbClr r="0" g="0" b="0"/>
              </a:effectRef>
              <a:fontRef idx="minor"/>
            </p:style>
          </p:sp>
        </p:grpSp>
        <p:grpSp>
          <p:nvGrpSpPr>
            <p:cNvPr id="690" name="Group 27"/>
            <p:cNvGrpSpPr/>
            <p:nvPr/>
          </p:nvGrpSpPr>
          <p:grpSpPr>
            <a:xfrm>
              <a:off x="2404440" y="2516040"/>
              <a:ext cx="568080" cy="619920"/>
              <a:chOff x="2404440" y="2516040"/>
              <a:chExt cx="568080" cy="619920"/>
            </a:xfrm>
          </p:grpSpPr>
          <p:sp>
            <p:nvSpPr>
              <p:cNvPr id="691" name="CustomShape 28"/>
              <p:cNvSpPr/>
              <p:nvPr/>
            </p:nvSpPr>
            <p:spPr>
              <a:xfrm>
                <a:off x="2404440" y="259632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2" name="Line 29"/>
              <p:cNvSpPr/>
              <p:nvPr/>
            </p:nvSpPr>
            <p:spPr>
              <a:xfrm>
                <a:off x="2404440" y="28666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93" name="Formula 30"/>
                  <p:cNvSpPr txBox="1"/>
                  <p:nvPr/>
                </p:nvSpPr>
                <p:spPr>
                  <a:xfrm>
                    <a:off x="2602080" y="2852640"/>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sp>
            <p:nvSpPr>
              <p:cNvPr id="694" name="CustomShape 31"/>
              <p:cNvSpPr/>
              <p:nvPr/>
            </p:nvSpPr>
            <p:spPr>
              <a:xfrm>
                <a:off x="2559960" y="25160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95" name="CustomShape 32"/>
            <p:cNvSpPr/>
            <p:nvPr/>
          </p:nvSpPr>
          <p:spPr>
            <a:xfrm flipV="1">
              <a:off x="1969560" y="222120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6" name="CustomShape 33"/>
            <p:cNvSpPr/>
            <p:nvPr/>
          </p:nvSpPr>
          <p:spPr>
            <a:xfrm flipV="1">
              <a:off x="2690280" y="223236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7" name="CustomShape 34"/>
            <p:cNvSpPr/>
            <p:nvPr/>
          </p:nvSpPr>
          <p:spPr>
            <a:xfrm flipV="1">
              <a:off x="1531800" y="3121560"/>
              <a:ext cx="42264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8" name="CustomShape 35"/>
            <p:cNvSpPr/>
            <p:nvPr/>
          </p:nvSpPr>
          <p:spPr>
            <a:xfrm flipV="1">
              <a:off x="1531800" y="3135240"/>
              <a:ext cx="115524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36"/>
            <p:cNvSpPr/>
            <p:nvPr/>
          </p:nvSpPr>
          <p:spPr>
            <a:xfrm flipV="1">
              <a:off x="2372040" y="3176640"/>
              <a:ext cx="315000" cy="682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37"/>
            <p:cNvSpPr/>
            <p:nvPr/>
          </p:nvSpPr>
          <p:spPr>
            <a:xfrm flipH="1" flipV="1">
              <a:off x="1953000" y="3121560"/>
              <a:ext cx="41472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1" name="CustomShape 38"/>
            <p:cNvSpPr/>
            <p:nvPr/>
          </p:nvSpPr>
          <p:spPr>
            <a:xfrm flipV="1">
              <a:off x="739440" y="3120120"/>
              <a:ext cx="1215000" cy="483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2" name="CustomShape 39"/>
            <p:cNvSpPr/>
            <p:nvPr/>
          </p:nvSpPr>
          <p:spPr>
            <a:xfrm flipV="1">
              <a:off x="739440" y="3134520"/>
              <a:ext cx="1947600" cy="476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xmlns:a14="http://schemas.microsoft.com/office/drawing/2010/main">
        <mc:Choice Requires="a14">
          <p:sp>
            <p:nvSpPr>
              <p:cNvPr id="703" name="Formula 40"/>
              <p:cNvSpPr txBox="1"/>
              <p:nvPr/>
            </p:nvSpPr>
            <p:spPr>
              <a:xfrm>
                <a:off x="4264920" y="2656080"/>
                <a:ext cx="3859920" cy="32292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p:txBody>
          </p:sp>
        </mc:Choice>
        <mc:Fallback xmlns="" xmlns:p14="http://schemas.microsoft.com/office/powerpoint/2010/main" xmlns:p15="http://schemas.microsoft.com/office/powerpoint/2012/main"/>
      </mc:AlternateContent>
      <p:sp>
        <p:nvSpPr>
          <p:cNvPr id="704" name="CustomShape 41"/>
          <p:cNvSpPr/>
          <p:nvPr/>
        </p:nvSpPr>
        <p:spPr>
          <a:xfrm>
            <a:off x="4457520" y="2192400"/>
            <a:ext cx="399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05" name="CustomShape 42"/>
          <p:cNvSpPr/>
          <p:nvPr/>
        </p:nvSpPr>
        <p:spPr>
          <a:xfrm>
            <a:off x="3134520" y="3868560"/>
            <a:ext cx="5927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If the classes are linearly separable, Perceptron will converge to a solution:</a:t>
            </a:r>
            <a:endParaRPr lang="en-AU" sz="1800" b="0" strike="noStrike" spc="-1">
              <a:latin typeface="Arial"/>
            </a:endParaRPr>
          </a:p>
          <a:p>
            <a:pPr>
              <a:lnSpc>
                <a:spcPct val="100000"/>
              </a:lnSpc>
            </a:pPr>
            <a:r>
              <a:rPr lang="en-US" sz="1800" b="0" i="1" strike="noStrike" spc="-1">
                <a:solidFill>
                  <a:srgbClr val="000000"/>
                </a:solidFill>
                <a:latin typeface="Calibri"/>
                <a:ea typeface="DejaVu Sans"/>
              </a:rPr>
              <a:t>Perceptron convergence theorem</a:t>
            </a:r>
            <a:endParaRPr lang="en-AU" sz="1800" b="0" strike="noStrike" spc="-1">
              <a:latin typeface="Arial"/>
            </a:endParaRPr>
          </a:p>
        </p:txBody>
      </p:sp>
      <p:sp>
        <p:nvSpPr>
          <p:cNvPr id="706" name="CustomShape 43"/>
          <p:cNvSpPr/>
          <p:nvPr/>
        </p:nvSpPr>
        <p:spPr>
          <a:xfrm>
            <a:off x="6207840" y="494820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07" name="CustomShape 44"/>
          <p:cNvSpPr/>
          <p:nvPr/>
        </p:nvSpPr>
        <p:spPr>
          <a:xfrm>
            <a:off x="6362280" y="2980080"/>
            <a:ext cx="272520" cy="173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8" name="CustomShape 45"/>
          <p:cNvSpPr/>
          <p:nvPr/>
        </p:nvSpPr>
        <p:spPr>
          <a:xfrm>
            <a:off x="6574680" y="3099600"/>
            <a:ext cx="12254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learning rate</a:t>
            </a:r>
            <a:endParaRPr lang="en-AU" sz="1600" b="0" strike="noStrike" spc="-1">
              <a:latin typeface="Arial"/>
            </a:endParaRPr>
          </a:p>
        </p:txBody>
      </p:sp>
      <p:sp>
        <p:nvSpPr>
          <p:cNvPr id="709" name="CustomShape 46"/>
          <p:cNvSpPr/>
          <p:nvPr/>
        </p:nvSpPr>
        <p:spPr>
          <a:xfrm>
            <a:off x="1099080" y="250056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0" name="CustomShape 47"/>
          <p:cNvSpPr/>
          <p:nvPr/>
        </p:nvSpPr>
        <p:spPr>
          <a:xfrm>
            <a:off x="1833840" y="25189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1" name="CustomShape 48"/>
          <p:cNvSpPr/>
          <p:nvPr/>
        </p:nvSpPr>
        <p:spPr>
          <a:xfrm>
            <a:off x="2565000" y="2520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1605600" y="326520"/>
            <a:ext cx="6507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417" name="Picture 2_1" descr="Icon&#10;&#10;Description automatically generated"/>
          <p:cNvPicPr/>
          <p:nvPr/>
        </p:nvPicPr>
        <p:blipFill>
          <a:blip r:embed="rId3"/>
          <a:stretch/>
        </p:blipFill>
        <p:spPr>
          <a:xfrm>
            <a:off x="282600" y="88560"/>
            <a:ext cx="969120" cy="684360"/>
          </a:xfrm>
          <a:prstGeom prst="rect">
            <a:avLst/>
          </a:prstGeom>
          <a:ln w="0">
            <a:noFill/>
          </a:ln>
        </p:spPr>
      </p:pic>
      <p:pic>
        <p:nvPicPr>
          <p:cNvPr id="418" name="Picture 3_1" descr="A screen shot of a computer&#10;&#10;Description automatically generated"/>
          <p:cNvPicPr/>
          <p:nvPr/>
        </p:nvPicPr>
        <p:blipFill>
          <a:blip r:embed="rId4"/>
          <a:stretch/>
        </p:blipFill>
        <p:spPr>
          <a:xfrm>
            <a:off x="0" y="673920"/>
            <a:ext cx="9142560" cy="3794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13" name="Picture 6_9" descr="CORE-Skills-ICONS-5.png"/>
          <p:cNvPicPr/>
          <p:nvPr/>
        </p:nvPicPr>
        <p:blipFill>
          <a:blip r:embed="rId2"/>
          <a:stretch/>
        </p:blipFill>
        <p:spPr>
          <a:xfrm>
            <a:off x="209520" y="0"/>
            <a:ext cx="872640" cy="872640"/>
          </a:xfrm>
          <a:prstGeom prst="rect">
            <a:avLst/>
          </a:prstGeom>
          <a:ln w="0">
            <a:noFill/>
          </a:ln>
        </p:spPr>
      </p:pic>
      <p:pic>
        <p:nvPicPr>
          <p:cNvPr id="714" name="Picture 7_3"/>
          <p:cNvPicPr/>
          <p:nvPr/>
        </p:nvPicPr>
        <p:blipFill>
          <a:blip r:embed="rId3"/>
          <a:stretch/>
        </p:blipFill>
        <p:spPr>
          <a:xfrm>
            <a:off x="770400" y="1556280"/>
            <a:ext cx="3036240" cy="3012480"/>
          </a:xfrm>
          <a:prstGeom prst="rect">
            <a:avLst/>
          </a:prstGeom>
          <a:ln w="0">
            <a:noFill/>
          </a:ln>
        </p:spPr>
      </p:pic>
      <p:sp>
        <p:nvSpPr>
          <p:cNvPr id="715" name="CustomShape 2"/>
          <p:cNvSpPr/>
          <p:nvPr/>
        </p:nvSpPr>
        <p:spPr>
          <a:xfrm>
            <a:off x="944640" y="1233360"/>
            <a:ext cx="2636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XOR classification problem</a:t>
            </a:r>
            <a:endParaRPr lang="en-AU" sz="1800" b="0" strike="noStrike" spc="-1">
              <a:latin typeface="Arial"/>
            </a:endParaRPr>
          </a:p>
        </p:txBody>
      </p:sp>
      <p:sp>
        <p:nvSpPr>
          <p:cNvPr id="716" name="CustomShape 3"/>
          <p:cNvSpPr/>
          <p:nvPr/>
        </p:nvSpPr>
        <p:spPr>
          <a:xfrm>
            <a:off x="804960" y="4570200"/>
            <a:ext cx="2944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can not solve this!</a:t>
            </a:r>
            <a:endParaRPr lang="en-AU" sz="1800" b="0" strike="noStrike" spc="-1">
              <a:latin typeface="Arial"/>
            </a:endParaRPr>
          </a:p>
        </p:txBody>
      </p:sp>
      <p:grpSp>
        <p:nvGrpSpPr>
          <p:cNvPr id="717" name="Group 4"/>
          <p:cNvGrpSpPr/>
          <p:nvPr/>
        </p:nvGrpSpPr>
        <p:grpSpPr>
          <a:xfrm>
            <a:off x="4694040" y="1427400"/>
            <a:ext cx="3611520" cy="3406320"/>
            <a:chOff x="4694040" y="1427400"/>
            <a:chExt cx="3611520" cy="3406320"/>
          </a:xfrm>
        </p:grpSpPr>
        <p:sp>
          <p:nvSpPr>
            <p:cNvPr id="718" name="CustomShape 5"/>
            <p:cNvSpPr/>
            <p:nvPr/>
          </p:nvSpPr>
          <p:spPr>
            <a:xfrm>
              <a:off x="6844320" y="320472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19" name="CustomShape 6"/>
            <p:cNvSpPr/>
            <p:nvPr/>
          </p:nvSpPr>
          <p:spPr>
            <a:xfrm>
              <a:off x="5405040" y="4456080"/>
              <a:ext cx="1353240" cy="37764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0" name="CustomShape 7"/>
            <p:cNvSpPr/>
            <p:nvPr/>
          </p:nvSpPr>
          <p:spPr>
            <a:xfrm>
              <a:off x="5481000" y="44154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21" name="CustomShape 8"/>
            <p:cNvSpPr/>
            <p:nvPr/>
          </p:nvSpPr>
          <p:spPr>
            <a:xfrm>
              <a:off x="6415200" y="44172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22" name="CustomShape 9"/>
            <p:cNvSpPr/>
            <p:nvPr/>
          </p:nvSpPr>
          <p:spPr>
            <a:xfrm flipV="1">
              <a:off x="5654880" y="3710160"/>
              <a:ext cx="2520" cy="70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3" name="CustomShape 10"/>
            <p:cNvSpPr/>
            <p:nvPr/>
          </p:nvSpPr>
          <p:spPr>
            <a:xfrm flipH="1" flipV="1">
              <a:off x="5657400" y="3710160"/>
              <a:ext cx="929160" cy="704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11"/>
            <p:cNvSpPr/>
            <p:nvPr/>
          </p:nvSpPr>
          <p:spPr>
            <a:xfrm>
              <a:off x="6721200" y="4361400"/>
              <a:ext cx="1285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25" name="Group 12"/>
            <p:cNvGrpSpPr/>
            <p:nvPr/>
          </p:nvGrpSpPr>
          <p:grpSpPr>
            <a:xfrm>
              <a:off x="5346360" y="3103920"/>
              <a:ext cx="624240" cy="606240"/>
              <a:chOff x="5346360" y="3103920"/>
              <a:chExt cx="624240" cy="606240"/>
            </a:xfrm>
          </p:grpSpPr>
          <p:sp>
            <p:nvSpPr>
              <p:cNvPr id="726" name="CustomShape 13"/>
              <p:cNvSpPr/>
              <p:nvPr/>
            </p:nvSpPr>
            <p:spPr>
              <a:xfrm>
                <a:off x="5346720" y="310392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7" name="Line 14"/>
              <p:cNvSpPr/>
              <p:nvPr/>
            </p:nvSpPr>
            <p:spPr>
              <a:xfrm>
                <a:off x="5346360" y="34070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28" name="Formula 15"/>
                  <p:cNvSpPr txBox="1"/>
                  <p:nvPr/>
                </p:nvSpPr>
                <p:spPr>
                  <a:xfrm>
                    <a:off x="5563440" y="3391560"/>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729" name="CustomShape 16"/>
            <p:cNvSpPr/>
            <p:nvPr/>
          </p:nvSpPr>
          <p:spPr>
            <a:xfrm>
              <a:off x="4694040" y="400212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CustomShape 17"/>
            <p:cNvSpPr/>
            <p:nvPr/>
          </p:nvSpPr>
          <p:spPr>
            <a:xfrm>
              <a:off x="4748040" y="397872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31" name="CustomShape 18"/>
            <p:cNvSpPr/>
            <p:nvPr/>
          </p:nvSpPr>
          <p:spPr>
            <a:xfrm flipV="1">
              <a:off x="5010840" y="3621240"/>
              <a:ext cx="425880" cy="43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32" name="Group 19"/>
            <p:cNvGrpSpPr/>
            <p:nvPr/>
          </p:nvGrpSpPr>
          <p:grpSpPr>
            <a:xfrm>
              <a:off x="6283440" y="3114360"/>
              <a:ext cx="624240" cy="606240"/>
              <a:chOff x="6283440" y="3114360"/>
              <a:chExt cx="624240" cy="606240"/>
            </a:xfrm>
          </p:grpSpPr>
          <p:sp>
            <p:nvSpPr>
              <p:cNvPr id="733" name="CustomShape 20"/>
              <p:cNvSpPr/>
              <p:nvPr/>
            </p:nvSpPr>
            <p:spPr>
              <a:xfrm>
                <a:off x="6283800" y="31143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4" name="Line 21"/>
              <p:cNvSpPr/>
              <p:nvPr/>
            </p:nvSpPr>
            <p:spPr>
              <a:xfrm>
                <a:off x="6283440" y="341748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35" name="Formula 22"/>
                  <p:cNvSpPr txBox="1"/>
                  <p:nvPr/>
                </p:nvSpPr>
                <p:spPr>
                  <a:xfrm>
                    <a:off x="6500520" y="3402000"/>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grpSp>
          <p:nvGrpSpPr>
            <p:cNvPr id="736" name="Group 23"/>
            <p:cNvGrpSpPr/>
            <p:nvPr/>
          </p:nvGrpSpPr>
          <p:grpSpPr>
            <a:xfrm>
              <a:off x="5830200" y="1877760"/>
              <a:ext cx="624240" cy="606240"/>
              <a:chOff x="5830200" y="1877760"/>
              <a:chExt cx="624240" cy="606240"/>
            </a:xfrm>
          </p:grpSpPr>
          <p:sp>
            <p:nvSpPr>
              <p:cNvPr id="737" name="CustomShape 24"/>
              <p:cNvSpPr/>
              <p:nvPr/>
            </p:nvSpPr>
            <p:spPr>
              <a:xfrm>
                <a:off x="5830200" y="18777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8" name="Line 25"/>
              <p:cNvSpPr/>
              <p:nvPr/>
            </p:nvSpPr>
            <p:spPr>
              <a:xfrm>
                <a:off x="5830200" y="21812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39" name="Formula 26"/>
                  <p:cNvSpPr txBox="1"/>
                  <p:nvPr/>
                </p:nvSpPr>
                <p:spPr>
                  <a:xfrm>
                    <a:off x="6055920" y="2165400"/>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740" name="CustomShape 27"/>
            <p:cNvSpPr/>
            <p:nvPr/>
          </p:nvSpPr>
          <p:spPr>
            <a:xfrm flipV="1">
              <a:off x="5658840" y="2475720"/>
              <a:ext cx="498600" cy="625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1" name="CustomShape 28"/>
            <p:cNvSpPr/>
            <p:nvPr/>
          </p:nvSpPr>
          <p:spPr>
            <a:xfrm flipH="1" flipV="1">
              <a:off x="6140880" y="2484000"/>
              <a:ext cx="451800" cy="627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2" name="CustomShape 29"/>
            <p:cNvSpPr/>
            <p:nvPr/>
          </p:nvSpPr>
          <p:spPr>
            <a:xfrm flipV="1">
              <a:off x="5654880" y="3720240"/>
              <a:ext cx="939600" cy="691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3" name="CustomShape 30"/>
            <p:cNvSpPr/>
            <p:nvPr/>
          </p:nvSpPr>
          <p:spPr>
            <a:xfrm flipV="1">
              <a:off x="6589080" y="3711960"/>
              <a:ext cx="12960" cy="702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4" name="CustomShape 31"/>
            <p:cNvSpPr/>
            <p:nvPr/>
          </p:nvSpPr>
          <p:spPr>
            <a:xfrm flipV="1">
              <a:off x="5010840" y="3718800"/>
              <a:ext cx="1583640" cy="333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5" name="CustomShape 32"/>
            <p:cNvSpPr/>
            <p:nvPr/>
          </p:nvSpPr>
          <p:spPr>
            <a:xfrm>
              <a:off x="4701600" y="290160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33"/>
            <p:cNvSpPr/>
            <p:nvPr/>
          </p:nvSpPr>
          <p:spPr>
            <a:xfrm>
              <a:off x="4752000" y="290268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34"/>
            <p:cNvSpPr/>
            <p:nvPr/>
          </p:nvSpPr>
          <p:spPr>
            <a:xfrm flipV="1">
              <a:off x="5018400" y="2487960"/>
              <a:ext cx="1100880" cy="463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8" name="CustomShape 35"/>
            <p:cNvSpPr/>
            <p:nvPr/>
          </p:nvSpPr>
          <p:spPr>
            <a:xfrm flipH="1" flipV="1">
              <a:off x="6151680" y="1427040"/>
              <a:ext cx="360" cy="43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9" name="CustomShape 36"/>
            <p:cNvSpPr/>
            <p:nvPr/>
          </p:nvSpPr>
          <p:spPr>
            <a:xfrm>
              <a:off x="6440760" y="194148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50" name="CustomShape 37"/>
          <p:cNvSpPr/>
          <p:nvPr/>
        </p:nvSpPr>
        <p:spPr>
          <a:xfrm>
            <a:off x="5388840" y="1033560"/>
            <a:ext cx="2296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51" name="CustomShape 38"/>
          <p:cNvSpPr/>
          <p:nvPr/>
        </p:nvSpPr>
        <p:spPr>
          <a:xfrm>
            <a:off x="620676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52" name="CustomShape 39"/>
          <p:cNvSpPr/>
          <p:nvPr/>
        </p:nvSpPr>
        <p:spPr>
          <a:xfrm>
            <a:off x="6014520" y="1827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3" name="CustomShape 40"/>
          <p:cNvSpPr/>
          <p:nvPr/>
        </p:nvSpPr>
        <p:spPr>
          <a:xfrm>
            <a:off x="5541120" y="30632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4" name="CustomShape 41"/>
          <p:cNvSpPr/>
          <p:nvPr/>
        </p:nvSpPr>
        <p:spPr>
          <a:xfrm>
            <a:off x="6486120" y="30524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56" name="Picture 6_10" descr="CORE-Skills-ICONS-5.png"/>
          <p:cNvPicPr/>
          <p:nvPr/>
        </p:nvPicPr>
        <p:blipFill>
          <a:blip r:embed="rId3"/>
          <a:stretch/>
        </p:blipFill>
        <p:spPr>
          <a:xfrm>
            <a:off x="209520" y="0"/>
            <a:ext cx="872640" cy="872640"/>
          </a:xfrm>
          <a:prstGeom prst="rect">
            <a:avLst/>
          </a:prstGeom>
          <a:ln w="0">
            <a:noFill/>
          </a:ln>
        </p:spPr>
      </p:pic>
      <p:sp>
        <p:nvSpPr>
          <p:cNvPr id="757" name="CustomShape 2"/>
          <p:cNvSpPr/>
          <p:nvPr/>
        </p:nvSpPr>
        <p:spPr>
          <a:xfrm>
            <a:off x="3782520" y="279720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58" name="CustomShape 3"/>
          <p:cNvSpPr/>
          <p:nvPr/>
        </p:nvSpPr>
        <p:spPr>
          <a:xfrm>
            <a:off x="3034080" y="4028400"/>
            <a:ext cx="12916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sp>
        <p:nvSpPr>
          <p:cNvPr id="759" name="CustomShape 4"/>
          <p:cNvSpPr/>
          <p:nvPr/>
        </p:nvSpPr>
        <p:spPr>
          <a:xfrm>
            <a:off x="3747240" y="145872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nvGrpSpPr>
          <p:cNvPr id="760" name="Group 5"/>
          <p:cNvGrpSpPr/>
          <p:nvPr/>
        </p:nvGrpSpPr>
        <p:grpSpPr>
          <a:xfrm>
            <a:off x="202320" y="1176480"/>
            <a:ext cx="3459600" cy="3308760"/>
            <a:chOff x="202320" y="1176480"/>
            <a:chExt cx="3459600" cy="3308760"/>
          </a:xfrm>
        </p:grpSpPr>
        <p:grpSp>
          <p:nvGrpSpPr>
            <p:cNvPr id="761" name="Group 6"/>
            <p:cNvGrpSpPr/>
            <p:nvPr/>
          </p:nvGrpSpPr>
          <p:grpSpPr>
            <a:xfrm>
              <a:off x="1566360" y="2641680"/>
              <a:ext cx="516600" cy="526320"/>
              <a:chOff x="1566360" y="2641680"/>
              <a:chExt cx="516600" cy="526320"/>
            </a:xfrm>
          </p:grpSpPr>
          <p:sp>
            <p:nvSpPr>
              <p:cNvPr id="762" name="CustomShape 7"/>
              <p:cNvSpPr/>
              <p:nvPr/>
            </p:nvSpPr>
            <p:spPr>
              <a:xfrm>
                <a:off x="1566720" y="26416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3" name="Line 8"/>
              <p:cNvSpPr/>
              <p:nvPr/>
            </p:nvSpPr>
            <p:spPr>
              <a:xfrm>
                <a:off x="1566360" y="29052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64" name="Formula 9"/>
                  <p:cNvSpPr txBox="1"/>
                  <p:nvPr/>
                </p:nvSpPr>
                <p:spPr>
                  <a:xfrm>
                    <a:off x="1746360" y="289188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grpSp>
          <p:nvGrpSpPr>
            <p:cNvPr id="765" name="Group 10"/>
            <p:cNvGrpSpPr/>
            <p:nvPr/>
          </p:nvGrpSpPr>
          <p:grpSpPr>
            <a:xfrm>
              <a:off x="3145320" y="2699280"/>
              <a:ext cx="516600" cy="526320"/>
              <a:chOff x="3145320" y="2699280"/>
              <a:chExt cx="516600" cy="526320"/>
            </a:xfrm>
          </p:grpSpPr>
          <p:sp>
            <p:nvSpPr>
              <p:cNvPr id="766" name="CustomShape 11"/>
              <p:cNvSpPr/>
              <p:nvPr/>
            </p:nvSpPr>
            <p:spPr>
              <a:xfrm>
                <a:off x="314568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7" name="Line 12"/>
              <p:cNvSpPr/>
              <p:nvPr/>
            </p:nvSpPr>
            <p:spPr>
              <a:xfrm>
                <a:off x="314532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68" name="Formula 13"/>
                  <p:cNvSpPr txBox="1"/>
                  <p:nvPr/>
                </p:nvSpPr>
                <p:spPr>
                  <a:xfrm>
                    <a:off x="3325320" y="294912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769" name="CustomShape 14"/>
            <p:cNvSpPr/>
            <p:nvPr/>
          </p:nvSpPr>
          <p:spPr>
            <a:xfrm>
              <a:off x="235476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0" name="CustomShape 15"/>
            <p:cNvSpPr/>
            <p:nvPr/>
          </p:nvSpPr>
          <p:spPr>
            <a:xfrm>
              <a:off x="791280" y="26330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1" name="CustomShape 16"/>
            <p:cNvSpPr/>
            <p:nvPr/>
          </p:nvSpPr>
          <p:spPr>
            <a:xfrm>
              <a:off x="1695960" y="4117680"/>
              <a:ext cx="1119600" cy="327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2" name="CustomShape 17"/>
            <p:cNvSpPr/>
            <p:nvPr/>
          </p:nvSpPr>
          <p:spPr>
            <a:xfrm>
              <a:off x="1729800" y="408240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73" name="CustomShape 18"/>
            <p:cNvSpPr/>
            <p:nvPr/>
          </p:nvSpPr>
          <p:spPr>
            <a:xfrm>
              <a:off x="2503080" y="408384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74" name="CustomShape 19"/>
            <p:cNvSpPr/>
            <p:nvPr/>
          </p:nvSpPr>
          <p:spPr>
            <a:xfrm flipH="1" flipV="1">
              <a:off x="1046520" y="3159360"/>
              <a:ext cx="85176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5" name="CustomShape 20"/>
            <p:cNvSpPr/>
            <p:nvPr/>
          </p:nvSpPr>
          <p:spPr>
            <a:xfrm flipH="1" flipV="1">
              <a:off x="1046520" y="3159360"/>
              <a:ext cx="1625040" cy="921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6" name="Line 21"/>
            <p:cNvSpPr/>
            <p:nvPr/>
          </p:nvSpPr>
          <p:spPr>
            <a:xfrm>
              <a:off x="790920" y="28969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77" name="Formula 22"/>
                <p:cNvSpPr txBox="1"/>
                <p:nvPr/>
              </p:nvSpPr>
              <p:spPr>
                <a:xfrm>
                  <a:off x="970560" y="288288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nvGrpSpPr>
            <p:cNvPr id="778" name="Group 23"/>
            <p:cNvGrpSpPr/>
            <p:nvPr/>
          </p:nvGrpSpPr>
          <p:grpSpPr>
            <a:xfrm>
              <a:off x="677880" y="3951360"/>
              <a:ext cx="315360" cy="363960"/>
              <a:chOff x="677880" y="3951360"/>
              <a:chExt cx="315360" cy="363960"/>
            </a:xfrm>
          </p:grpSpPr>
          <p:sp>
            <p:nvSpPr>
              <p:cNvPr id="779" name="CustomShape 24"/>
              <p:cNvSpPr/>
              <p:nvPr/>
            </p:nvSpPr>
            <p:spPr>
              <a:xfrm>
                <a:off x="677880" y="397188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0" name="CustomShape 25"/>
              <p:cNvSpPr/>
              <p:nvPr/>
            </p:nvSpPr>
            <p:spPr>
              <a:xfrm>
                <a:off x="697680" y="395136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81" name="CustomShape 26"/>
            <p:cNvSpPr/>
            <p:nvPr/>
          </p:nvSpPr>
          <p:spPr>
            <a:xfrm flipV="1">
              <a:off x="846000" y="3081960"/>
              <a:ext cx="19440" cy="866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82" name="Group 27"/>
            <p:cNvGrpSpPr/>
            <p:nvPr/>
          </p:nvGrpSpPr>
          <p:grpSpPr>
            <a:xfrm>
              <a:off x="1191240" y="1567440"/>
              <a:ext cx="516600" cy="526320"/>
              <a:chOff x="1191240" y="1567440"/>
              <a:chExt cx="516600" cy="526320"/>
            </a:xfrm>
          </p:grpSpPr>
          <p:sp>
            <p:nvSpPr>
              <p:cNvPr id="783" name="CustomShape 28"/>
              <p:cNvSpPr/>
              <p:nvPr/>
            </p:nvSpPr>
            <p:spPr>
              <a:xfrm>
                <a:off x="1191600" y="15674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4" name="Line 29"/>
              <p:cNvSpPr/>
              <p:nvPr/>
            </p:nvSpPr>
            <p:spPr>
              <a:xfrm>
                <a:off x="1191240" y="18313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5" name="Formula 30"/>
                  <p:cNvSpPr txBox="1"/>
                  <p:nvPr/>
                </p:nvSpPr>
                <p:spPr>
                  <a:xfrm>
                    <a:off x="1378080" y="181764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786" name="CustomShape 31"/>
            <p:cNvSpPr/>
            <p:nvPr/>
          </p:nvSpPr>
          <p:spPr>
            <a:xfrm flipV="1">
              <a:off x="1049400" y="2086920"/>
              <a:ext cx="41256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7" name="CustomShape 32"/>
            <p:cNvSpPr/>
            <p:nvPr/>
          </p:nvSpPr>
          <p:spPr>
            <a:xfrm flipH="1" flipV="1">
              <a:off x="1446840" y="2094120"/>
              <a:ext cx="373680" cy="5450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8" name="CustomShape 33"/>
            <p:cNvSpPr/>
            <p:nvPr/>
          </p:nvSpPr>
          <p:spPr>
            <a:xfrm flipH="1" flipV="1">
              <a:off x="1821960" y="3168360"/>
              <a:ext cx="76320" cy="911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9" name="CustomShape 34"/>
            <p:cNvSpPr/>
            <p:nvPr/>
          </p:nvSpPr>
          <p:spPr>
            <a:xfrm flipH="1" flipV="1">
              <a:off x="1828440" y="3161160"/>
              <a:ext cx="84348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0" name="CustomShape 35"/>
            <p:cNvSpPr/>
            <p:nvPr/>
          </p:nvSpPr>
          <p:spPr>
            <a:xfrm flipV="1">
              <a:off x="846000" y="3168360"/>
              <a:ext cx="977760" cy="78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36"/>
            <p:cNvSpPr/>
            <p:nvPr/>
          </p:nvSpPr>
          <p:spPr>
            <a:xfrm>
              <a:off x="209520" y="275724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2" name="CustomShape 37"/>
            <p:cNvSpPr/>
            <p:nvPr/>
          </p:nvSpPr>
          <p:spPr>
            <a:xfrm>
              <a:off x="202320" y="27352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93" name="CustomShape 38"/>
            <p:cNvSpPr/>
            <p:nvPr/>
          </p:nvSpPr>
          <p:spPr>
            <a:xfrm flipV="1">
              <a:off x="363240" y="2097360"/>
              <a:ext cx="1067040" cy="655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4" name="CustomShape 39"/>
            <p:cNvSpPr/>
            <p:nvPr/>
          </p:nvSpPr>
          <p:spPr>
            <a:xfrm flipH="1" flipV="1">
              <a:off x="1455480" y="11761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5" name="CustomShape 40"/>
            <p:cNvSpPr/>
            <p:nvPr/>
          </p:nvSpPr>
          <p:spPr>
            <a:xfrm>
              <a:off x="1301040" y="148428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6" name="CustomShape 41"/>
            <p:cNvSpPr/>
            <p:nvPr/>
          </p:nvSpPr>
          <p:spPr>
            <a:xfrm>
              <a:off x="904320" y="2544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7" name="Line 42"/>
            <p:cNvSpPr/>
            <p:nvPr/>
          </p:nvSpPr>
          <p:spPr>
            <a:xfrm>
              <a:off x="235476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98" name="Formula 43"/>
                <p:cNvSpPr txBox="1"/>
                <p:nvPr/>
              </p:nvSpPr>
              <p:spPr>
                <a:xfrm>
                  <a:off x="2534400" y="294912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sp>
          <p:nvSpPr>
            <p:cNvPr id="799" name="CustomShape 44"/>
            <p:cNvSpPr/>
            <p:nvPr/>
          </p:nvSpPr>
          <p:spPr>
            <a:xfrm>
              <a:off x="247392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00" name="CustomShape 45"/>
            <p:cNvSpPr/>
            <p:nvPr/>
          </p:nvSpPr>
          <p:spPr>
            <a:xfrm>
              <a:off x="326448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01" name="Group 46"/>
            <p:cNvGrpSpPr/>
            <p:nvPr/>
          </p:nvGrpSpPr>
          <p:grpSpPr>
            <a:xfrm>
              <a:off x="2117160" y="1502640"/>
              <a:ext cx="516600" cy="604800"/>
              <a:chOff x="2117160" y="1502640"/>
              <a:chExt cx="516600" cy="604800"/>
            </a:xfrm>
          </p:grpSpPr>
          <p:grpSp>
            <p:nvGrpSpPr>
              <p:cNvPr id="802" name="Group 47"/>
              <p:cNvGrpSpPr/>
              <p:nvPr/>
            </p:nvGrpSpPr>
            <p:grpSpPr>
              <a:xfrm>
                <a:off x="2117160" y="1581120"/>
                <a:ext cx="516600" cy="526320"/>
                <a:chOff x="2117160" y="1581120"/>
                <a:chExt cx="516600" cy="526320"/>
              </a:xfrm>
            </p:grpSpPr>
            <p:sp>
              <p:nvSpPr>
                <p:cNvPr id="803" name="CustomShape 48"/>
                <p:cNvSpPr/>
                <p:nvPr/>
              </p:nvSpPr>
              <p:spPr>
                <a:xfrm>
                  <a:off x="2117520" y="158112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4" name="Line 49"/>
                <p:cNvSpPr/>
                <p:nvPr/>
              </p:nvSpPr>
              <p:spPr>
                <a:xfrm>
                  <a:off x="2117160" y="18450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05" name="Formula 50"/>
                    <p:cNvSpPr txBox="1"/>
                    <p:nvPr/>
                  </p:nvSpPr>
                  <p:spPr>
                    <a:xfrm>
                      <a:off x="2296800" y="183096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806" name="CustomShape 51"/>
              <p:cNvSpPr/>
              <p:nvPr/>
            </p:nvSpPr>
            <p:spPr>
              <a:xfrm>
                <a:off x="2219400" y="15026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07" name="Group 52"/>
            <p:cNvGrpSpPr/>
            <p:nvPr/>
          </p:nvGrpSpPr>
          <p:grpSpPr>
            <a:xfrm>
              <a:off x="3099240" y="1473840"/>
              <a:ext cx="516600" cy="613080"/>
              <a:chOff x="3099240" y="1473840"/>
              <a:chExt cx="516600" cy="613080"/>
            </a:xfrm>
          </p:grpSpPr>
          <p:grpSp>
            <p:nvGrpSpPr>
              <p:cNvPr id="808" name="Group 53"/>
              <p:cNvGrpSpPr/>
              <p:nvPr/>
            </p:nvGrpSpPr>
            <p:grpSpPr>
              <a:xfrm>
                <a:off x="3099240" y="1560600"/>
                <a:ext cx="516600" cy="526320"/>
                <a:chOff x="3099240" y="1560600"/>
                <a:chExt cx="516600" cy="526320"/>
              </a:xfrm>
            </p:grpSpPr>
            <p:sp>
              <p:nvSpPr>
                <p:cNvPr id="809" name="CustomShape 54"/>
                <p:cNvSpPr/>
                <p:nvPr/>
              </p:nvSpPr>
              <p:spPr>
                <a:xfrm>
                  <a:off x="3099600" y="156060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0" name="Line 55"/>
                <p:cNvSpPr/>
                <p:nvPr/>
              </p:nvSpPr>
              <p:spPr>
                <a:xfrm>
                  <a:off x="3099240" y="182376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11" name="Formula 56"/>
                    <p:cNvSpPr txBox="1"/>
                    <p:nvPr/>
                  </p:nvSpPr>
                  <p:spPr>
                    <a:xfrm>
                      <a:off x="3278880" y="1810440"/>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xmlns:p14="http://schemas.microsoft.com/office/powerpoint/2010/main" xmlns:p15="http://schemas.microsoft.com/office/powerpoint/2012/main"/>
            </mc:AlternateContent>
          </p:grpSp>
          <p:sp>
            <p:nvSpPr>
              <p:cNvPr id="812" name="CustomShape 57"/>
              <p:cNvSpPr/>
              <p:nvPr/>
            </p:nvSpPr>
            <p:spPr>
              <a:xfrm>
                <a:off x="3201480" y="1473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13" name="CustomShape 58"/>
            <p:cNvSpPr/>
            <p:nvPr/>
          </p:nvSpPr>
          <p:spPr>
            <a:xfrm flipV="1">
              <a:off x="1902960" y="3225600"/>
              <a:ext cx="70884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4" name="CustomShape 59"/>
            <p:cNvSpPr/>
            <p:nvPr/>
          </p:nvSpPr>
          <p:spPr>
            <a:xfrm flipV="1">
              <a:off x="1902960" y="3224160"/>
              <a:ext cx="149976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5" name="CustomShape 60"/>
            <p:cNvSpPr/>
            <p:nvPr/>
          </p:nvSpPr>
          <p:spPr>
            <a:xfrm flipV="1">
              <a:off x="2675880" y="3225600"/>
              <a:ext cx="72648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6" name="CustomShape 61"/>
            <p:cNvSpPr/>
            <p:nvPr/>
          </p:nvSpPr>
          <p:spPr>
            <a:xfrm flipH="1" flipV="1">
              <a:off x="2610360" y="3225600"/>
              <a:ext cx="6156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7" name="CustomShape 62"/>
            <p:cNvSpPr/>
            <p:nvPr/>
          </p:nvSpPr>
          <p:spPr>
            <a:xfrm flipV="1">
              <a:off x="846000" y="3224160"/>
              <a:ext cx="176580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8" name="CustomShape 63"/>
            <p:cNvSpPr/>
            <p:nvPr/>
          </p:nvSpPr>
          <p:spPr>
            <a:xfrm flipV="1">
              <a:off x="846000" y="3224160"/>
              <a:ext cx="255672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9" name="CustomShape 64"/>
            <p:cNvSpPr/>
            <p:nvPr/>
          </p:nvSpPr>
          <p:spPr>
            <a:xfrm flipV="1">
              <a:off x="1049400" y="2106000"/>
              <a:ext cx="13248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0" name="CustomShape 65"/>
            <p:cNvSpPr/>
            <p:nvPr/>
          </p:nvSpPr>
          <p:spPr>
            <a:xfrm flipV="1">
              <a:off x="1824840" y="2128320"/>
              <a:ext cx="549360" cy="510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1" name="CustomShape 66"/>
            <p:cNvSpPr/>
            <p:nvPr/>
          </p:nvSpPr>
          <p:spPr>
            <a:xfrm flipV="1">
              <a:off x="1824840" y="2085480"/>
              <a:ext cx="1531440" cy="552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2" name="CustomShape 67"/>
            <p:cNvSpPr/>
            <p:nvPr/>
          </p:nvSpPr>
          <p:spPr>
            <a:xfrm flipV="1">
              <a:off x="2613240" y="2085480"/>
              <a:ext cx="743040" cy="609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3" name="CustomShape 68"/>
            <p:cNvSpPr/>
            <p:nvPr/>
          </p:nvSpPr>
          <p:spPr>
            <a:xfrm flipH="1" flipV="1">
              <a:off x="2372760" y="2107440"/>
              <a:ext cx="23616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4" name="CustomShape 69"/>
            <p:cNvSpPr/>
            <p:nvPr/>
          </p:nvSpPr>
          <p:spPr>
            <a:xfrm>
              <a:off x="1685520" y="255492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25" name="CustomShape 70"/>
            <p:cNvSpPr/>
            <p:nvPr/>
          </p:nvSpPr>
          <p:spPr>
            <a:xfrm flipV="1">
              <a:off x="1049400" y="2085480"/>
              <a:ext cx="230688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6" name="CustomShape 71"/>
            <p:cNvSpPr/>
            <p:nvPr/>
          </p:nvSpPr>
          <p:spPr>
            <a:xfrm flipH="1" flipV="1">
              <a:off x="3362760" y="2079720"/>
              <a:ext cx="38520" cy="61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7" name="CustomShape 72"/>
            <p:cNvSpPr/>
            <p:nvPr/>
          </p:nvSpPr>
          <p:spPr>
            <a:xfrm flipH="1" flipV="1">
              <a:off x="2372760" y="2107440"/>
              <a:ext cx="102672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8" name="CustomShape 73"/>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9" name="CustomShape 74"/>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75"/>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76"/>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77"/>
            <p:cNvSpPr/>
            <p:nvPr/>
          </p:nvSpPr>
          <p:spPr>
            <a:xfrm flipH="1" flipV="1">
              <a:off x="2379240" y="12013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78"/>
            <p:cNvSpPr/>
            <p:nvPr/>
          </p:nvSpPr>
          <p:spPr>
            <a:xfrm flipH="1" flipV="1">
              <a:off x="3361320" y="119088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79"/>
            <p:cNvSpPr/>
            <p:nvPr/>
          </p:nvSpPr>
          <p:spPr>
            <a:xfrm flipV="1">
              <a:off x="363240" y="2106000"/>
              <a:ext cx="2010960" cy="646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80"/>
            <p:cNvSpPr/>
            <p:nvPr/>
          </p:nvSpPr>
          <p:spPr>
            <a:xfrm flipV="1">
              <a:off x="363240" y="2085480"/>
              <a:ext cx="2993040" cy="676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36" name="CustomShape 81"/>
          <p:cNvSpPr/>
          <p:nvPr/>
        </p:nvSpPr>
        <p:spPr>
          <a:xfrm>
            <a:off x="2266560" y="4722840"/>
            <a:ext cx="5862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37" name="CustomShape 82"/>
          <p:cNvSpPr/>
          <p:nvPr/>
        </p:nvSpPr>
        <p:spPr>
          <a:xfrm>
            <a:off x="622512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38" name="CustomShape 83"/>
          <p:cNvSpPr/>
          <p:nvPr/>
        </p:nvSpPr>
        <p:spPr>
          <a:xfrm>
            <a:off x="5528880" y="1120320"/>
            <a:ext cx="3478320" cy="118764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Used for the predictions.</a:t>
            </a:r>
            <a:endParaRPr lang="en-AU"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For regression, linear activationfunctions can be used, or no activation function at all</a:t>
            </a:r>
            <a:endParaRPr lang="en-AU" sz="1800" b="0" strike="noStrike" spc="-1">
              <a:latin typeface="Arial"/>
            </a:endParaRPr>
          </a:p>
        </p:txBody>
      </p:sp>
      <p:sp>
        <p:nvSpPr>
          <p:cNvPr id="839" name="CustomShape 84"/>
          <p:cNvSpPr/>
          <p:nvPr/>
        </p:nvSpPr>
        <p:spPr>
          <a:xfrm>
            <a:off x="5455800" y="2899800"/>
            <a:ext cx="3478320" cy="63900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Compute complex function by cascading simpler functions</a:t>
            </a:r>
            <a:endParaRPr lang="en-AU" sz="1800" b="0" strike="noStrike" spc="-1">
              <a:latin typeface="Arial"/>
            </a:endParaRPr>
          </a:p>
        </p:txBody>
      </p:sp>
      <p:sp>
        <p:nvSpPr>
          <p:cNvPr id="840" name="CustomShape 85"/>
          <p:cNvSpPr/>
          <p:nvPr/>
        </p:nvSpPr>
        <p:spPr>
          <a:xfrm>
            <a:off x="4684320" y="4133520"/>
            <a:ext cx="4141440" cy="36468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Provides input data to the network</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5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5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463320" y="17391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000FF"/>
                </a:solidFill>
                <a:uFillTx/>
                <a:latin typeface="Calibri"/>
                <a:ea typeface="DejaVu Sans"/>
                <a:hlinkClick r:id="rId2"/>
              </a:rPr>
              <a:t>playground.tensorflow.org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Let’s create simple feedforward ANNs and see some effects of training in real time. </a:t>
            </a:r>
            <a:r>
              <a:rPr lang="en-US" sz="1400" b="0" strike="noStrike" spc="-1">
                <a:solidFill>
                  <a:srgbClr val="0F1137"/>
                </a:solidFill>
                <a:latin typeface="Wingdings"/>
                <a:ea typeface="DejaVu Sans"/>
              </a:rPr>
              <a:t></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84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843"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844"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5" name="Picture 6_12" descr="CORE-Skills-ICONS-5.png"/>
          <p:cNvPicPr/>
          <p:nvPr/>
        </p:nvPicPr>
        <p:blipFill>
          <a:blip r:embed="rId3"/>
          <a:stretch/>
        </p:blipFill>
        <p:spPr>
          <a:xfrm>
            <a:off x="209520" y="0"/>
            <a:ext cx="872640" cy="8726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4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1/3</a:t>
            </a:r>
            <a:endParaRPr lang="en-AU" sz="2000" b="0" strike="noStrike" spc="-1">
              <a:latin typeface="Arial"/>
            </a:endParaRPr>
          </a:p>
        </p:txBody>
      </p:sp>
      <p:sp>
        <p:nvSpPr>
          <p:cNvPr id="848"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9" name="Picture 6_13" descr="CORE-Skills-ICONS-5.png"/>
          <p:cNvPicPr/>
          <p:nvPr/>
        </p:nvPicPr>
        <p:blipFill>
          <a:blip r:embed="rId2"/>
          <a:stretch/>
        </p:blipFill>
        <p:spPr>
          <a:xfrm>
            <a:off x="209520" y="0"/>
            <a:ext cx="872640" cy="872640"/>
          </a:xfrm>
          <a:prstGeom prst="rect">
            <a:avLst/>
          </a:prstGeom>
          <a:ln w="0">
            <a:noFill/>
          </a:ln>
        </p:spPr>
      </p:pic>
      <p:pic>
        <p:nvPicPr>
          <p:cNvPr id="850" name="Picture 1"/>
          <p:cNvPicPr/>
          <p:nvPr/>
        </p:nvPicPr>
        <p:blipFill>
          <a:blip r:embed="rId3"/>
          <a:stretch/>
        </p:blipFill>
        <p:spPr>
          <a:xfrm>
            <a:off x="0" y="2025720"/>
            <a:ext cx="1374840" cy="1374840"/>
          </a:xfrm>
          <a:prstGeom prst="rect">
            <a:avLst/>
          </a:prstGeom>
          <a:ln w="0">
            <a:noFill/>
          </a:ln>
        </p:spPr>
      </p:pic>
      <p:sp>
        <p:nvSpPr>
          <p:cNvPr id="851"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2" name="CustomShape 5"/>
          <p:cNvSpPr/>
          <p:nvPr/>
        </p:nvSpPr>
        <p:spPr>
          <a:xfrm>
            <a:off x="1605600" y="1244520"/>
            <a:ext cx="7538040" cy="321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u="sng" strike="noStrike" spc="-1">
                <a:solidFill>
                  <a:srgbClr val="000000"/>
                </a:solidFill>
                <a:uFillTx/>
                <a:latin typeface="Arial"/>
                <a:ea typeface="DejaVu Sans"/>
              </a:rPr>
              <a:t>Before running the playground app</a:t>
            </a:r>
            <a:endParaRPr lang="en-AU" sz="1200" b="0" strike="noStrike" spc="-1">
              <a:latin typeface="Arial"/>
            </a:endParaRPr>
          </a:p>
          <a:p>
            <a:pPr>
              <a:lnSpc>
                <a:spcPct val="100000"/>
              </a:lnSpc>
            </a:pPr>
            <a:r>
              <a:rPr lang="en-US" sz="1200" b="0" strike="noStrike" spc="-1">
                <a:solidFill>
                  <a:srgbClr val="000000"/>
                </a:solidFill>
                <a:latin typeface="Arial"/>
                <a:ea typeface="DejaVu Sans"/>
              </a:rPr>
              <a:t>1) Visual inspection of the data shows that the classes are linearly separable. To solve that classification problem, what are the minimum number of: (i) Hidden layers? (ii) “neurons”? Now, go to the app and test your answers! Call that minimal model by M1.</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2) Using only the information displayed in the app, show evidence that the trained model (M1) is performing well.</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3) With model M1, try using only one cell in the input layer (eg, only x</a:t>
            </a:r>
            <a:r>
              <a:rPr lang="en-US" sz="1200" b="0" strike="noStrike" spc="-1" baseline="-25000">
                <a:solidFill>
                  <a:srgbClr val="000000"/>
                </a:solidFill>
                <a:latin typeface="Arial"/>
                <a:ea typeface="DejaVu Sans"/>
              </a:rPr>
              <a:t>1</a:t>
            </a:r>
            <a:r>
              <a:rPr lang="en-US" sz="1200" b="0" strike="noStrike" spc="-1">
                <a:solidFill>
                  <a:srgbClr val="000000"/>
                </a:solidFill>
                <a:latin typeface="Arial"/>
                <a:ea typeface="DejaVu Sans"/>
              </a:rPr>
              <a:t>). Is that model still good? What is the evidence for your answer?</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4) Call Md the default model (2 hidden layers: the first one with 4 “neurons” and the second with 2 “neurons”). How the performance of Md compares to M1 in question 2 and 3?</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5) If you include noise (eg, level 20), is there any difference in performance between M1 and Md, for both 1 and 2 input cells?</a:t>
            </a:r>
            <a:endParaRPr lang="en-AU"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2/3</a:t>
            </a:r>
            <a:endParaRPr lang="en-AU" sz="2000" b="0" strike="noStrike" spc="-1">
              <a:latin typeface="Arial"/>
            </a:endParaRPr>
          </a:p>
        </p:txBody>
      </p:sp>
      <p:sp>
        <p:nvSpPr>
          <p:cNvPr id="855" name="CustomShape 3"/>
          <p:cNvSpPr/>
          <p:nvPr/>
        </p:nvSpPr>
        <p:spPr>
          <a:xfrm>
            <a:off x="0" y="49222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56" name="Picture 6_13" descr="CORE-Skills-ICONS-5.png"/>
          <p:cNvPicPr/>
          <p:nvPr/>
        </p:nvPicPr>
        <p:blipFill>
          <a:blip r:embed="rId2"/>
          <a:stretch/>
        </p:blipFill>
        <p:spPr>
          <a:xfrm>
            <a:off x="209520" y="0"/>
            <a:ext cx="872640" cy="872640"/>
          </a:xfrm>
          <a:prstGeom prst="rect">
            <a:avLst/>
          </a:prstGeom>
          <a:ln w="0">
            <a:noFill/>
          </a:ln>
        </p:spPr>
      </p:pic>
      <p:sp>
        <p:nvSpPr>
          <p:cNvPr id="857"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8" name="CustomShape 5"/>
          <p:cNvSpPr/>
          <p:nvPr/>
        </p:nvSpPr>
        <p:spPr>
          <a:xfrm>
            <a:off x="1605600" y="1244520"/>
            <a:ext cx="7538040" cy="37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Arial"/>
                <a:ea typeface="DejaVu Sans"/>
              </a:rPr>
              <a:t>Start with the default model Md (2 hidden layers: the first one with 4 “neurons” and the second with 2 “neurons”)</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1) Do you need “deep learning” to solve that classification problem? Explore that by changing the number of layers.  </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2) Train the ANN with only one hidden layer. Can you see any “neuron” in that layer doing “nothing”, or providing redundant information? Maybe you could remove it. If so, what happens with the model performance? </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Consider these two models for questions 3 and 4:</a:t>
            </a:r>
            <a:endParaRPr lang="en-AU" sz="1200" b="0" strike="noStrike" spc="-1">
              <a:latin typeface="Arial"/>
            </a:endParaRPr>
          </a:p>
          <a:p>
            <a:pPr marL="457200">
              <a:lnSpc>
                <a:spcPct val="100000"/>
              </a:lnSpc>
            </a:pPr>
            <a:r>
              <a:rPr lang="en-US" sz="1200" b="0" strike="noStrike" spc="-1">
                <a:solidFill>
                  <a:srgbClr val="000000"/>
                </a:solidFill>
                <a:latin typeface="Arial"/>
                <a:ea typeface="DejaVu Sans"/>
              </a:rPr>
              <a:t>(i) Hidden layer1 with 4 neurons and hidden layer 2 with 1 neuron.</a:t>
            </a:r>
            <a:endParaRPr lang="en-AU" sz="1200" b="0" strike="noStrike" spc="-1">
              <a:latin typeface="Arial"/>
            </a:endParaRPr>
          </a:p>
          <a:p>
            <a:pPr marL="457200">
              <a:lnSpc>
                <a:spcPct val="100000"/>
              </a:lnSpc>
            </a:pPr>
            <a:r>
              <a:rPr lang="en-US" sz="1200" b="0" strike="noStrike" spc="-1">
                <a:solidFill>
                  <a:srgbClr val="000000"/>
                </a:solidFill>
                <a:latin typeface="Arial"/>
                <a:ea typeface="DejaVu Sans"/>
              </a:rPr>
              <a:t>(ii) Only one hidden layer with 4 neurons.</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3) Which model is more complex (more degrees of freedom)?</a:t>
            </a:r>
            <a:endParaRPr lang="en-AU" sz="1200" b="0" strike="noStrike" spc="-1">
              <a:latin typeface="Arial"/>
            </a:endParaRPr>
          </a:p>
          <a:p>
            <a:pPr>
              <a:lnSpc>
                <a:spcPct val="100000"/>
              </a:lnSpc>
            </a:pPr>
            <a:r>
              <a:rPr lang="en-US" sz="1200" b="0" strike="noStrike" spc="-1">
                <a:solidFill>
                  <a:srgbClr val="000000"/>
                </a:solidFill>
                <a:latin typeface="Arial"/>
                <a:ea typeface="DejaVu Sans"/>
              </a:rPr>
              <a:t>4) Train both models. Which one performs better?</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5) Could you train a successful model with just one neuron and one hidden layer? Explore the data structure (by visual inspection) and test if some features could help you. </a:t>
            </a:r>
            <a:endParaRPr lang="en-AU" sz="1200" b="0" strike="noStrike" spc="-1">
              <a:latin typeface="Arial"/>
            </a:endParaRPr>
          </a:p>
        </p:txBody>
      </p:sp>
      <p:pic>
        <p:nvPicPr>
          <p:cNvPr id="859" name="Picture 3"/>
          <p:cNvPicPr/>
          <p:nvPr/>
        </p:nvPicPr>
        <p:blipFill>
          <a:blip r:embed="rId3"/>
          <a:stretch/>
        </p:blipFill>
        <p:spPr>
          <a:xfrm>
            <a:off x="168120" y="2134440"/>
            <a:ext cx="1149480" cy="114948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6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3/3</a:t>
            </a:r>
            <a:endParaRPr lang="en-AU" sz="2000" b="0" strike="noStrike" spc="-1">
              <a:latin typeface="Arial"/>
            </a:endParaRPr>
          </a:p>
        </p:txBody>
      </p:sp>
      <p:sp>
        <p:nvSpPr>
          <p:cNvPr id="862"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3" name="Picture 6_13" descr="CORE-Skills-ICONS-5.png"/>
          <p:cNvPicPr/>
          <p:nvPr/>
        </p:nvPicPr>
        <p:blipFill>
          <a:blip r:embed="rId2"/>
          <a:stretch/>
        </p:blipFill>
        <p:spPr>
          <a:xfrm>
            <a:off x="209520" y="0"/>
            <a:ext cx="872640" cy="872640"/>
          </a:xfrm>
          <a:prstGeom prst="rect">
            <a:avLst/>
          </a:prstGeom>
          <a:ln w="0">
            <a:noFill/>
          </a:ln>
        </p:spPr>
      </p:pic>
      <p:sp>
        <p:nvSpPr>
          <p:cNvPr id="864"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65" name="CustomShape 5"/>
          <p:cNvSpPr/>
          <p:nvPr/>
        </p:nvSpPr>
        <p:spPr>
          <a:xfrm>
            <a:off x="1605600" y="1917000"/>
            <a:ext cx="75380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Arial"/>
                <a:ea typeface="DejaVu Sans"/>
              </a:rPr>
              <a:t>Try to solve this classification problem by exploring different:</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Configurations of hidden layers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Number of neurons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Combinations of input features</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Try to use the information provided by the test loss curve and training loss curve to guide your search (hint: last week, you learned how to use them to infer over/under fitting issues). </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What is the simplest configuration you were able to find that solve that problem?</a:t>
            </a:r>
            <a:endParaRPr lang="en-AU" sz="1200" b="0" strike="noStrike" spc="-1">
              <a:latin typeface="Arial"/>
            </a:endParaRPr>
          </a:p>
        </p:txBody>
      </p:sp>
      <p:pic>
        <p:nvPicPr>
          <p:cNvPr id="866" name="Picture 1"/>
          <p:cNvPicPr/>
          <p:nvPr/>
        </p:nvPicPr>
        <p:blipFill>
          <a:blip r:embed="rId3"/>
          <a:stretch/>
        </p:blipFill>
        <p:spPr>
          <a:xfrm>
            <a:off x="175680" y="2134440"/>
            <a:ext cx="1134360" cy="113436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8" name="Picture 6_13" descr="CORE-Skills-ICONS-5.png"/>
          <p:cNvPicPr/>
          <p:nvPr/>
        </p:nvPicPr>
        <p:blipFill>
          <a:blip r:embed="rId2"/>
          <a:stretch/>
        </p:blipFill>
        <p:spPr>
          <a:xfrm>
            <a:off x="209520" y="0"/>
            <a:ext cx="872640" cy="872640"/>
          </a:xfrm>
          <a:prstGeom prst="rect">
            <a:avLst/>
          </a:prstGeom>
          <a:ln w="0">
            <a:noFill/>
          </a:ln>
        </p:spPr>
      </p:pic>
      <p:sp>
        <p:nvSpPr>
          <p:cNvPr id="869" name="CustomShape 2"/>
          <p:cNvSpPr/>
          <p:nvPr/>
        </p:nvSpPr>
        <p:spPr>
          <a:xfrm>
            <a:off x="463320" y="18414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Suggested activities (homework)</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a:p>
            <a:pPr>
              <a:lnSpc>
                <a:spcPct val="100000"/>
              </a:lnSpc>
              <a:spcBef>
                <a:spcPts val="400"/>
              </a:spcBef>
              <a:tabLst>
                <a:tab pos="0" algn="l"/>
              </a:tabLst>
            </a:pPr>
            <a:r>
              <a:rPr lang="en-US" sz="2000" b="0" strike="noStrike" spc="-1">
                <a:solidFill>
                  <a:srgbClr val="0F1137"/>
                </a:solidFill>
                <a:latin typeface="Calibri"/>
                <a:ea typeface="DejaVu Sans"/>
              </a:rPr>
              <a:t>The next two slides contain </a:t>
            </a:r>
            <a:r>
              <a:rPr lang="en-AU" sz="1800" b="0" strike="noStrike" spc="-1">
                <a:solidFill>
                  <a:srgbClr val="000000"/>
                </a:solidFill>
                <a:latin typeface="Arial"/>
                <a:ea typeface="DejaVu Sans"/>
              </a:rPr>
              <a:t>exercises</a:t>
            </a:r>
            <a:r>
              <a:rPr lang="en-US" sz="2000" b="0" strike="noStrike" spc="-1">
                <a:solidFill>
                  <a:srgbClr val="0F1137"/>
                </a:solidFill>
                <a:latin typeface="Calibri"/>
                <a:ea typeface="DejaVu Sans"/>
              </a:rPr>
              <a:t> for you to study at home. If possible, try to discuss them with your colleagues. </a:t>
            </a:r>
            <a:endParaRPr lang="en-AU" sz="20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CustomShape 1"/>
          <p:cNvSpPr/>
          <p:nvPr/>
        </p:nvSpPr>
        <p:spPr>
          <a:xfrm>
            <a:off x="463320" y="1739160"/>
            <a:ext cx="861480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third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same: 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What happened?</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Explore the data structure. It has circular characteristics.</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the square values of the features, X</a:t>
            </a:r>
            <a:r>
              <a:rPr lang="en-US" sz="1400" b="0" strike="noStrike" spc="-1" baseline="-25000">
                <a:solidFill>
                  <a:srgbClr val="000000"/>
                </a:solidFill>
                <a:latin typeface="Calibri"/>
                <a:ea typeface="DejaVu Sans"/>
              </a:rPr>
              <a:t>1</a:t>
            </a:r>
            <a:r>
              <a:rPr lang="en-US" sz="1400" b="0" strike="noStrike" spc="-1" baseline="30000">
                <a:solidFill>
                  <a:srgbClr val="000000"/>
                </a:solidFill>
                <a:latin typeface="Calibri"/>
                <a:ea typeface="DejaVu Sans"/>
              </a:rPr>
              <a:t>2 </a:t>
            </a:r>
            <a:r>
              <a:rPr lang="en-US" sz="1400" b="0" strike="noStrike" spc="-1">
                <a:solidFill>
                  <a:srgbClr val="000000"/>
                </a:solidFill>
                <a:latin typeface="Calibri"/>
                <a:ea typeface="DejaVu Sans"/>
              </a:rPr>
              <a:t>and X</a:t>
            </a:r>
            <a:r>
              <a:rPr lang="en-US" sz="1400" b="0" strike="noStrike" spc="-1" baseline="-25000">
                <a:solidFill>
                  <a:srgbClr val="000000"/>
                </a:solidFill>
                <a:latin typeface="Calibri"/>
                <a:ea typeface="DejaVu Sans"/>
              </a:rPr>
              <a:t>2</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 and train the network again. What happened?</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these new features can do a good job in the second and fourth datasets.</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the data structure of the </a:t>
            </a:r>
            <a:r>
              <a:rPr lang="en-US" sz="1400" b="0" strike="noStrike" spc="-1">
                <a:solidFill>
                  <a:srgbClr val="C00000"/>
                </a:solidFill>
                <a:latin typeface="Calibri"/>
                <a:ea typeface="DejaVu Sans"/>
              </a:rPr>
              <a:t>second dataset</a:t>
            </a:r>
            <a:r>
              <a:rPr lang="en-US" sz="1400" b="0" strike="noStrike" spc="-1">
                <a:solidFill>
                  <a:srgbClr val="0F1137"/>
                </a:solidFill>
                <a:latin typeface="Calibri"/>
                <a:ea typeface="DejaVu Sans"/>
              </a:rPr>
              <a:t>. What combination of feature can we use?</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Try to use only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with a nonlinear activation function.</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a product of the features,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and do the training again.</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you get any good classification performance on the </a:t>
            </a:r>
            <a:r>
              <a:rPr lang="en-US" sz="1400" b="0" strike="noStrike" spc="-1">
                <a:solidFill>
                  <a:srgbClr val="C00000"/>
                </a:solidFill>
                <a:latin typeface="Calibri"/>
                <a:ea typeface="DejaVu Sans"/>
              </a:rPr>
              <a:t>fourth dataset</a:t>
            </a:r>
            <a:r>
              <a:rPr lang="en-US" sz="1400" b="0" strike="noStrike" spc="-1">
                <a:solidFill>
                  <a:srgbClr val="0F1137"/>
                </a:solidFill>
                <a:latin typeface="Calibri"/>
                <a:ea typeface="DejaVu Sans"/>
              </a:rPr>
              <a:t>.</a:t>
            </a:r>
            <a:endParaRPr lang="en-AU" sz="1400" b="0" strike="noStrike" spc="-1">
              <a:latin typeface="Arial"/>
            </a:endParaRPr>
          </a:p>
        </p:txBody>
      </p:sp>
      <p:sp>
        <p:nvSpPr>
          <p:cNvPr id="87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1/2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2"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873"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4" name="Picture 6_13"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37520" y="1637640"/>
            <a:ext cx="900504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Include one hidden layer with one neuron, use only features X</a:t>
            </a:r>
            <a:r>
              <a:rPr lang="en-US" sz="1400" b="0" strike="noStrike" spc="-1" baseline="-25000">
                <a:solidFill>
                  <a:srgbClr val="0F1137"/>
                </a:solidFill>
                <a:latin typeface="Calibri"/>
                <a:ea typeface="DejaVu Sans"/>
              </a:rPr>
              <a:t>1</a:t>
            </a:r>
            <a:r>
              <a:rPr lang="en-US" sz="1400" b="0" strike="noStrike" spc="-1">
                <a:solidFill>
                  <a:srgbClr val="0F1137"/>
                </a:solidFill>
                <a:latin typeface="Calibri"/>
                <a:ea typeface="DejaVu Sans"/>
              </a:rPr>
              <a:t> and X</a:t>
            </a:r>
            <a:r>
              <a:rPr lang="en-US" sz="1400" b="0" strike="noStrike" spc="-1" baseline="-25000">
                <a:solidFill>
                  <a:srgbClr val="0F1137"/>
                </a:solidFill>
                <a:latin typeface="Calibri"/>
                <a:ea typeface="DejaVu Sans"/>
              </a:rPr>
              <a:t>2</a:t>
            </a:r>
            <a:r>
              <a:rPr lang="en-US" sz="1400" b="0" strike="noStrike" spc="-1">
                <a:solidFill>
                  <a:srgbClr val="0F1137"/>
                </a:solidFill>
                <a:latin typeface="Calibri"/>
                <a:ea typeface="DejaVu Sans"/>
              </a:rPr>
              <a:t>.</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Select the </a:t>
            </a:r>
            <a:r>
              <a:rPr lang="en-US" sz="1400" b="0" strike="noStrike" spc="-1">
                <a:solidFill>
                  <a:srgbClr val="C00000"/>
                </a:solidFill>
                <a:latin typeface="Calibri"/>
                <a:ea typeface="DejaVu Sans"/>
              </a:rPr>
              <a:t>second dataset</a:t>
            </a:r>
            <a:r>
              <a:rPr lang="en-US" sz="1400" b="0" strike="noStrike" spc="-1">
                <a:solidFill>
                  <a:srgbClr val="000000"/>
                </a:solidFill>
                <a:latin typeface="Calibri"/>
                <a:ea typeface="DejaVu Sans"/>
              </a:rPr>
              <a:t>. Do the training using a linear activation function and with a sigmoid or tanh activation function.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one neuron in the hidden layer. Do step a) again.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Repeat some of these steps for a few times to see the effect of the random initialization of the weights. </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training using one hidden layer with two neurons (you can use the sigmoid activation function).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Now, include one more neuron in the hidden layer. What happened?</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different configurations of hidden layers, number of hidden neuros and activation functions on the datasets.</a:t>
            </a:r>
            <a:endParaRPr lang="en-AU" sz="1400" b="0" strike="noStrike" spc="-1">
              <a:latin typeface="Arial"/>
            </a:endParaRPr>
          </a:p>
        </p:txBody>
      </p:sp>
      <p:sp>
        <p:nvSpPr>
          <p:cNvPr id="87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2/2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7" name="CustomShape 3"/>
          <p:cNvSpPr/>
          <p:nvPr/>
        </p:nvSpPr>
        <p:spPr>
          <a:xfrm>
            <a:off x="137520" y="11973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878"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210"/>
              </a:spcBef>
              <a:tabLst>
                <a:tab pos="0" algn="l"/>
              </a:tabLst>
            </a:pPr>
            <a:r>
              <a:rPr lang="en-US" sz="1050" spc="-1" dirty="0">
                <a:solidFill>
                  <a:srgbClr val="000000"/>
                </a:solidFill>
                <a:latin typeface="Calibri"/>
                <a:ea typeface="DejaVu Sans"/>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9" name="Picture 6_14"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 name="Table 1"/>
          <p:cNvGraphicFramePr/>
          <p:nvPr>
            <p:extLst>
              <p:ext uri="{D42A27DB-BD31-4B8C-83A1-F6EECF244321}">
                <p14:modId xmlns:p14="http://schemas.microsoft.com/office/powerpoint/2010/main" val="2293876844"/>
              </p:ext>
            </p:extLst>
          </p:nvPr>
        </p:nvGraphicFramePr>
        <p:xfrm>
          <a:off x="319320" y="1314720"/>
          <a:ext cx="7304400" cy="3668400"/>
        </p:xfrm>
        <a:graphic>
          <a:graphicData uri="http://schemas.openxmlformats.org/drawingml/2006/table">
            <a:tbl>
              <a:tblPr/>
              <a:tblGrid>
                <a:gridCol w="905400">
                  <a:extLst>
                    <a:ext uri="{9D8B030D-6E8A-4147-A177-3AD203B41FA5}">
                      <a16:colId xmlns:a16="http://schemas.microsoft.com/office/drawing/2014/main" val="20000"/>
                    </a:ext>
                  </a:extLst>
                </a:gridCol>
                <a:gridCol w="1067400">
                  <a:extLst>
                    <a:ext uri="{9D8B030D-6E8A-4147-A177-3AD203B41FA5}">
                      <a16:colId xmlns:a16="http://schemas.microsoft.com/office/drawing/2014/main" val="20001"/>
                    </a:ext>
                  </a:extLst>
                </a:gridCol>
                <a:gridCol w="3269160">
                  <a:extLst>
                    <a:ext uri="{9D8B030D-6E8A-4147-A177-3AD203B41FA5}">
                      <a16:colId xmlns:a16="http://schemas.microsoft.com/office/drawing/2014/main" val="20002"/>
                    </a:ext>
                  </a:extLst>
                </a:gridCol>
                <a:gridCol w="2062440">
                  <a:extLst>
                    <a:ext uri="{9D8B030D-6E8A-4147-A177-3AD203B41FA5}">
                      <a16:colId xmlns:a16="http://schemas.microsoft.com/office/drawing/2014/main" val="20003"/>
                    </a:ext>
                  </a:extLst>
                </a:gridCol>
              </a:tblGrid>
              <a:tr h="276480">
                <a:tc>
                  <a:txBody>
                    <a:bodyPr/>
                    <a:lstStyle/>
                    <a:p>
                      <a:pPr algn="ctr">
                        <a:lnSpc>
                          <a:spcPct val="100000"/>
                        </a:lnSpc>
                      </a:pPr>
                      <a:r>
                        <a:rPr lang="en-US" sz="1200" b="0" strike="noStrike" spc="-1" dirty="0">
                          <a:solidFill>
                            <a:srgbClr val="FFFFFF"/>
                          </a:solidFill>
                          <a:latin typeface="Arial"/>
                          <a:ea typeface="DejaVu Sans"/>
                        </a:rPr>
                        <a:t>AWST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AEST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Agenda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Educator</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0"/>
                  </a:ext>
                </a:extLst>
              </a:tr>
              <a:tr h="314640">
                <a:tc>
                  <a:txBody>
                    <a:bodyPr/>
                    <a:lstStyle/>
                    <a:p>
                      <a:pPr algn="ctr">
                        <a:lnSpc>
                          <a:spcPct val="100000"/>
                        </a:lnSpc>
                      </a:pPr>
                      <a:r>
                        <a:rPr lang="en-US" sz="1200" b="1"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10:00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Q&amp;A, Open </a:t>
                      </a:r>
                      <a:r>
                        <a:rPr lang="en-US" sz="1200" b="1" strike="noStrike" spc="-1" dirty="0" err="1">
                          <a:solidFill>
                            <a:srgbClr val="000000"/>
                          </a:solidFill>
                          <a:latin typeface="Arial"/>
                          <a:ea typeface="DejaVu Sans"/>
                        </a:rPr>
                        <a:t>JupyterHub</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1"/>
                  </a:ext>
                </a:extLst>
              </a:tr>
              <a:tr h="276480">
                <a:tc>
                  <a:txBody>
                    <a:bodyPr/>
                    <a:lstStyle/>
                    <a:p>
                      <a:pPr algn="ctr">
                        <a:lnSpc>
                          <a:spcPct val="100000"/>
                        </a:lnSpc>
                      </a:pPr>
                      <a:r>
                        <a:rPr lang="en-US" sz="1200" b="0"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10:15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Fundamentals and Multilayer </a:t>
                      </a:r>
                      <a:r>
                        <a:rPr lang="en-AU" sz="1200" b="0" strike="noStrike" spc="-1" dirty="0" err="1">
                          <a:solidFill>
                            <a:srgbClr val="000000"/>
                          </a:solidFill>
                          <a:latin typeface="Arial"/>
                          <a:ea typeface="DejaVu Sans"/>
                        </a:rPr>
                        <a:t>Perceptrons</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Debora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2"/>
                  </a:ext>
                </a:extLst>
              </a:tr>
              <a:tr h="276480">
                <a:tc>
                  <a:txBody>
                    <a:bodyPr/>
                    <a:lstStyle/>
                    <a:p>
                      <a:pPr algn="ctr">
                        <a:lnSpc>
                          <a:spcPct val="100000"/>
                        </a:lnSpc>
                      </a:pPr>
                      <a:r>
                        <a:rPr lang="en-US" sz="1200" b="0" i="1" strike="noStrike" spc="-1" dirty="0">
                          <a:solidFill>
                            <a:srgbClr val="000000"/>
                          </a:solidFill>
                          <a:latin typeface="Arial"/>
                          <a:ea typeface="DejaVu Sans"/>
                        </a:rPr>
                        <a:t>09:30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11:30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Morning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3"/>
                  </a:ext>
                </a:extLst>
              </a:tr>
              <a:tr h="276480">
                <a:tc>
                  <a:txBody>
                    <a:bodyPr/>
                    <a:lstStyle/>
                    <a:p>
                      <a:pPr algn="ctr">
                        <a:lnSpc>
                          <a:spcPct val="100000"/>
                        </a:lnSpc>
                      </a:pPr>
                      <a:r>
                        <a:rPr lang="en-US" sz="1200" b="0" strike="noStrike" spc="-1" dirty="0">
                          <a:solidFill>
                            <a:srgbClr val="000000"/>
                          </a:solidFill>
                          <a:latin typeface="Arial"/>
                          <a:ea typeface="DejaVu Sans"/>
                        </a:rPr>
                        <a:t>09:45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11:45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Training Artificial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4"/>
                  </a:ext>
                </a:extLst>
              </a:tr>
              <a:tr h="276480">
                <a:tc>
                  <a:txBody>
                    <a:bodyPr/>
                    <a:lstStyle/>
                    <a:p>
                      <a:pPr algn="ctr">
                        <a:lnSpc>
                          <a:spcPct val="100000"/>
                        </a:lnSpc>
                      </a:pPr>
                      <a:r>
                        <a:rPr lang="en-US" sz="1200" b="0" i="1" strike="noStrike" spc="-1" dirty="0">
                          <a:solidFill>
                            <a:srgbClr val="000000"/>
                          </a:solidFill>
                          <a:latin typeface="Arial"/>
                          <a:ea typeface="DejaVu Sans"/>
                        </a:rPr>
                        <a:t>11:15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13:15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Lunch</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5"/>
                  </a:ext>
                </a:extLst>
              </a:tr>
              <a:tr h="276480">
                <a:tc>
                  <a:txBody>
                    <a:bodyPr/>
                    <a:lstStyle/>
                    <a:p>
                      <a:pPr algn="ctr">
                        <a:lnSpc>
                          <a:spcPct val="100000"/>
                        </a:lnSpc>
                      </a:pPr>
                      <a:r>
                        <a:rPr lang="en-US" sz="1200" b="0" strike="noStrike" spc="-1" dirty="0">
                          <a:solidFill>
                            <a:srgbClr val="000000"/>
                          </a:solidFill>
                          <a:latin typeface="Arial"/>
                          <a:ea typeface="DejaVu Sans"/>
                        </a:rPr>
                        <a:t>12:00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14:00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rPr>
                        <a:t>Convolutional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dirty="0">
                          <a:solidFill>
                            <a:srgbClr val="000000"/>
                          </a:solidFill>
                          <a:latin typeface="Arial"/>
                          <a:ea typeface="DejaVu Sans"/>
                        </a:rPr>
                        <a:t>Debora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6"/>
                  </a:ext>
                </a:extLst>
              </a:tr>
              <a:tr h="276480">
                <a:tc>
                  <a:txBody>
                    <a:bodyPr/>
                    <a:lstStyle/>
                    <a:p>
                      <a:pPr algn="ctr">
                        <a:lnSpc>
                          <a:spcPct val="100000"/>
                        </a:lnSpc>
                      </a:pPr>
                      <a:r>
                        <a:rPr lang="en-US" sz="1200" b="0" strike="noStrike" spc="-1" dirty="0">
                          <a:solidFill>
                            <a:srgbClr val="000000"/>
                          </a:solidFill>
                          <a:latin typeface="Arial"/>
                          <a:ea typeface="DejaVu Sans"/>
                        </a:rPr>
                        <a:t>13:30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Afternoon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7"/>
                  </a:ext>
                </a:extLst>
              </a:tr>
              <a:tr h="276480">
                <a:tc>
                  <a:txBody>
                    <a:bodyPr/>
                    <a:lstStyle/>
                    <a:p>
                      <a:pPr algn="ctr">
                        <a:lnSpc>
                          <a:spcPct val="100000"/>
                        </a:lnSpc>
                      </a:pPr>
                      <a:r>
                        <a:rPr lang="en-US" sz="1200" b="0" i="1" strike="noStrike" spc="-1" dirty="0">
                          <a:solidFill>
                            <a:srgbClr val="000000"/>
                          </a:solidFill>
                          <a:latin typeface="Arial"/>
                          <a:ea typeface="DejaVu Sans"/>
                        </a:rPr>
                        <a:t>13:45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dirty="0">
                          <a:solidFill>
                            <a:srgbClr val="000000"/>
                          </a:solidFill>
                          <a:latin typeface="Arial"/>
                          <a:ea typeface="DejaVu Sans"/>
                        </a:rPr>
                        <a:t>15:45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Recurrent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8"/>
                  </a:ext>
                </a:extLst>
              </a:tr>
              <a:tr h="276480">
                <a:tc>
                  <a:txBody>
                    <a:bodyPr/>
                    <a:lstStyle/>
                    <a:p>
                      <a:pPr algn="ctr">
                        <a:lnSpc>
                          <a:spcPct val="100000"/>
                        </a:lnSpc>
                      </a:pPr>
                      <a:r>
                        <a:rPr lang="en-US" sz="1200" b="0" strike="noStrike" spc="-1" dirty="0">
                          <a:solidFill>
                            <a:srgbClr val="000000"/>
                          </a:solidFill>
                          <a:latin typeface="Arial"/>
                          <a:ea typeface="DejaVu Sans"/>
                        </a:rPr>
                        <a:t>15:15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17:15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Closeout – Reflections, Takeaways, Menti Feedback</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Tamryn</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9"/>
                  </a:ext>
                </a:extLst>
              </a:tr>
              <a:tr h="276480">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17:30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dirty="0">
                          <a:solidFill>
                            <a:srgbClr val="000000"/>
                          </a:solidFill>
                          <a:latin typeface="Arial"/>
                          <a:ea typeface="DejaVu Sans"/>
                        </a:rPr>
                        <a:t>Close</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0"/>
                  </a:ext>
                </a:extLst>
              </a:tr>
            </a:tbl>
          </a:graphicData>
        </a:graphic>
      </p:graphicFrame>
      <p:sp>
        <p:nvSpPr>
          <p:cNvPr id="42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Plan of the day</a:t>
            </a:r>
            <a:endParaRPr lang="en-AU" sz="2000" b="0" strike="noStrike" spc="-1">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B86C10B-A2D5-4009-3524-64C26121D3F1}"/>
                  </a:ext>
                </a:extLst>
              </p14:cNvPr>
              <p14:cNvContentPartPr/>
              <p14:nvPr/>
            </p14:nvContentPartPr>
            <p14:xfrm>
              <a:off x="5091750" y="4068001"/>
              <a:ext cx="23624" cy="23624"/>
            </p14:xfrm>
          </p:contentPart>
        </mc:Choice>
        <mc:Fallback xmlns="">
          <p:pic>
            <p:nvPicPr>
              <p:cNvPr id="2" name="Ink 1">
                <a:extLst>
                  <a:ext uri="{FF2B5EF4-FFF2-40B4-BE49-F238E27FC236}">
                    <a16:creationId xmlns:a16="http://schemas.microsoft.com/office/drawing/2014/main" id="{2B86C10B-A2D5-4009-3524-64C26121D3F1}"/>
                  </a:ext>
                </a:extLst>
              </p:cNvPr>
              <p:cNvPicPr/>
              <p:nvPr/>
            </p:nvPicPr>
            <p:blipFill>
              <a:blip r:embed="rId3"/>
              <a:stretch>
                <a:fillRect/>
              </a:stretch>
            </p:blipFill>
            <p:spPr>
              <a:xfrm>
                <a:off x="3910550" y="29104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A2C8E25-6902-FBDC-F452-FDD1CC67D0E0}"/>
                  </a:ext>
                </a:extLst>
              </p14:cNvPr>
              <p14:cNvContentPartPr/>
              <p14:nvPr/>
            </p14:nvContentPartPr>
            <p14:xfrm>
              <a:off x="4745250" y="4086000"/>
              <a:ext cx="23624" cy="23624"/>
            </p14:xfrm>
          </p:contentPart>
        </mc:Choice>
        <mc:Fallback xmlns="">
          <p:pic>
            <p:nvPicPr>
              <p:cNvPr id="3" name="Ink 2">
                <a:extLst>
                  <a:ext uri="{FF2B5EF4-FFF2-40B4-BE49-F238E27FC236}">
                    <a16:creationId xmlns:a16="http://schemas.microsoft.com/office/drawing/2014/main" id="{8A2C8E25-6902-FBDC-F452-FDD1CC67D0E0}"/>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AFB808-771D-B79D-8AB7-69BB1EDAC683}"/>
                  </a:ext>
                </a:extLst>
              </p14:cNvPr>
              <p14:cNvContentPartPr/>
              <p14:nvPr/>
            </p14:nvContentPartPr>
            <p14:xfrm>
              <a:off x="4745250" y="4086000"/>
              <a:ext cx="23624" cy="23624"/>
            </p14:xfrm>
          </p:contentPart>
        </mc:Choice>
        <mc:Fallback xmlns="">
          <p:pic>
            <p:nvPicPr>
              <p:cNvPr id="4" name="Ink 3">
                <a:extLst>
                  <a:ext uri="{FF2B5EF4-FFF2-40B4-BE49-F238E27FC236}">
                    <a16:creationId xmlns:a16="http://schemas.microsoft.com/office/drawing/2014/main" id="{3AAFB808-771D-B79D-8AB7-69BB1EDAC683}"/>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2D15D6-55B4-9121-3698-EC264E986D3F}"/>
                  </a:ext>
                </a:extLst>
              </p14:cNvPr>
              <p14:cNvContentPartPr/>
              <p14:nvPr/>
            </p14:nvContentPartPr>
            <p14:xfrm>
              <a:off x="4101750" y="3352501"/>
              <a:ext cx="23624" cy="23624"/>
            </p14:xfrm>
          </p:contentPart>
        </mc:Choice>
        <mc:Fallback xmlns="">
          <p:pic>
            <p:nvPicPr>
              <p:cNvPr id="5" name="Ink 4">
                <a:extLst>
                  <a:ext uri="{FF2B5EF4-FFF2-40B4-BE49-F238E27FC236}">
                    <a16:creationId xmlns:a16="http://schemas.microsoft.com/office/drawing/2014/main" id="{4D2D15D6-55B4-9121-3698-EC264E986D3F}"/>
                  </a:ext>
                </a:extLst>
              </p:cNvPr>
              <p:cNvPicPr/>
              <p:nvPr/>
            </p:nvPicPr>
            <p:blipFill>
              <a:blip r:embed="rId3"/>
              <a:stretch>
                <a:fillRect/>
              </a:stretch>
            </p:blipFill>
            <p:spPr>
              <a:xfrm>
                <a:off x="2944174" y="2171301"/>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6E5896D-54DF-47B4-611A-89AD63128477}"/>
                  </a:ext>
                </a:extLst>
              </p14:cNvPr>
              <p14:cNvContentPartPr/>
              <p14:nvPr/>
            </p14:nvContentPartPr>
            <p14:xfrm>
              <a:off x="4880250" y="3433501"/>
              <a:ext cx="23624" cy="23624"/>
            </p14:xfrm>
          </p:contentPart>
        </mc:Choice>
        <mc:Fallback xmlns="">
          <p:pic>
            <p:nvPicPr>
              <p:cNvPr id="6" name="Ink 5">
                <a:extLst>
                  <a:ext uri="{FF2B5EF4-FFF2-40B4-BE49-F238E27FC236}">
                    <a16:creationId xmlns:a16="http://schemas.microsoft.com/office/drawing/2014/main" id="{D6E5896D-54DF-47B4-611A-89AD63128477}"/>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2FA390B-1F0E-A64D-46D9-3E2CFBE7BAC5}"/>
                  </a:ext>
                </a:extLst>
              </p14:cNvPr>
              <p14:cNvContentPartPr/>
              <p14:nvPr/>
            </p14:nvContentPartPr>
            <p14:xfrm>
              <a:off x="4880250" y="3433501"/>
              <a:ext cx="23624" cy="23624"/>
            </p14:xfrm>
          </p:contentPart>
        </mc:Choice>
        <mc:Fallback xmlns="">
          <p:pic>
            <p:nvPicPr>
              <p:cNvPr id="7" name="Ink 6">
                <a:extLst>
                  <a:ext uri="{FF2B5EF4-FFF2-40B4-BE49-F238E27FC236}">
                    <a16:creationId xmlns:a16="http://schemas.microsoft.com/office/drawing/2014/main" id="{D2FA390B-1F0E-A64D-46D9-3E2CFBE7BAC5}"/>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6D1BAB0-EE12-710D-DCF1-4F6E58E60B83}"/>
                  </a:ext>
                </a:extLst>
              </p14:cNvPr>
              <p14:cNvContentPartPr/>
              <p14:nvPr/>
            </p14:nvContentPartPr>
            <p14:xfrm>
              <a:off x="4864553" y="3433501"/>
              <a:ext cx="23624" cy="23624"/>
            </p14:xfrm>
          </p:contentPart>
        </mc:Choice>
        <mc:Fallback xmlns="">
          <p:pic>
            <p:nvPicPr>
              <p:cNvPr id="8" name="Ink 7">
                <a:extLst>
                  <a:ext uri="{FF2B5EF4-FFF2-40B4-BE49-F238E27FC236}">
                    <a16:creationId xmlns:a16="http://schemas.microsoft.com/office/drawing/2014/main" id="{76D1BAB0-EE12-710D-DCF1-4F6E58E60B83}"/>
                  </a:ext>
                </a:extLst>
              </p:cNvPr>
              <p:cNvPicPr/>
              <p:nvPr/>
            </p:nvPicPr>
            <p:blipFill>
              <a:blip r:embed="rId10"/>
              <a:stretch>
                <a:fillRect/>
              </a:stretch>
            </p:blipFill>
            <p:spPr>
              <a:xfrm>
                <a:off x="4838829" y="2275925"/>
                <a:ext cx="75597"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5588C6D-C878-4CA6-B524-1511C98B19D6}"/>
                  </a:ext>
                </a:extLst>
              </p14:cNvPr>
              <p14:cNvContentPartPr/>
              <p14:nvPr/>
            </p14:nvContentPartPr>
            <p14:xfrm>
              <a:off x="3647250" y="3442500"/>
              <a:ext cx="23624" cy="23624"/>
            </p14:xfrm>
          </p:contentPart>
        </mc:Choice>
        <mc:Fallback xmlns="">
          <p:pic>
            <p:nvPicPr>
              <p:cNvPr id="9" name="Ink 8">
                <a:extLst>
                  <a:ext uri="{FF2B5EF4-FFF2-40B4-BE49-F238E27FC236}">
                    <a16:creationId xmlns:a16="http://schemas.microsoft.com/office/drawing/2014/main" id="{B5588C6D-C878-4CA6-B524-1511C98B19D6}"/>
                  </a:ext>
                </a:extLst>
              </p:cNvPr>
              <p:cNvPicPr/>
              <p:nvPr/>
            </p:nvPicPr>
            <p:blipFill>
              <a:blip r:embed="rId3"/>
              <a:stretch>
                <a:fillRect/>
              </a:stretch>
            </p:blipFill>
            <p:spPr>
              <a:xfrm>
                <a:off x="2466050" y="2261300"/>
                <a:ext cx="2362400" cy="23624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882" name="Picture 6" descr="CORE-Skills-ICONS-5.png"/>
          <p:cNvPicPr/>
          <p:nvPr/>
        </p:nvPicPr>
        <p:blipFill>
          <a:blip r:embed="rId2"/>
          <a:stretch/>
        </p:blipFill>
        <p:spPr>
          <a:xfrm>
            <a:off x="209520" y="0"/>
            <a:ext cx="872640" cy="872640"/>
          </a:xfrm>
          <a:prstGeom prst="rect">
            <a:avLst/>
          </a:prstGeom>
          <a:ln w="0">
            <a:noFill/>
          </a:ln>
        </p:spPr>
      </p:pic>
      <p:pic>
        <p:nvPicPr>
          <p:cNvPr id="883" name="Picture 7" descr="A drawing of a face&#10;&#10;Description generated with high confidence"/>
          <p:cNvPicPr/>
          <p:nvPr/>
        </p:nvPicPr>
        <p:blipFill>
          <a:blip r:embed="rId3"/>
          <a:stretch/>
        </p:blipFill>
        <p:spPr>
          <a:xfrm>
            <a:off x="257400" y="1155240"/>
            <a:ext cx="1531800" cy="3706560"/>
          </a:xfrm>
          <a:prstGeom prst="rect">
            <a:avLst/>
          </a:prstGeom>
          <a:ln w="0">
            <a:noFill/>
          </a:ln>
        </p:spPr>
      </p:pic>
      <p:sp>
        <p:nvSpPr>
          <p:cNvPr id="884"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885" name="CustomShape 3"/>
          <p:cNvSpPr/>
          <p:nvPr/>
        </p:nvSpPr>
        <p:spPr>
          <a:xfrm>
            <a:off x="2057040" y="469296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6" name="CustomShape 4"/>
          <p:cNvSpPr/>
          <p:nvPr/>
        </p:nvSpPr>
        <p:spPr>
          <a:xfrm>
            <a:off x="2232360" y="1969560"/>
            <a:ext cx="488160" cy="2419200"/>
          </a:xfrm>
          <a:prstGeom prst="rightBrace">
            <a:avLst>
              <a:gd name="adj1" fmla="val 8333"/>
              <a:gd name="adj2" fmla="val 50000"/>
            </a:avLst>
          </a:prstGeom>
          <a:noFill/>
          <a:ln>
            <a:solidFill>
              <a:srgbClr val="EC1C24"/>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87" name="CustomShape 5"/>
          <p:cNvSpPr/>
          <p:nvPr/>
        </p:nvSpPr>
        <p:spPr>
          <a:xfrm>
            <a:off x="2057040" y="162288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8" name="CustomShape 6"/>
          <p:cNvSpPr/>
          <p:nvPr/>
        </p:nvSpPr>
        <p:spPr>
          <a:xfrm>
            <a:off x="3210840" y="4390200"/>
            <a:ext cx="17157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889" name="CustomShape 7"/>
          <p:cNvSpPr/>
          <p:nvPr/>
        </p:nvSpPr>
        <p:spPr>
          <a:xfrm>
            <a:off x="3108240" y="1413360"/>
            <a:ext cx="17931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890" name="CustomShape 8"/>
          <p:cNvSpPr/>
          <p:nvPr/>
        </p:nvSpPr>
        <p:spPr>
          <a:xfrm>
            <a:off x="3106800" y="2945880"/>
            <a:ext cx="270288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891" name="CustomShape 9"/>
          <p:cNvSpPr/>
          <p:nvPr/>
        </p:nvSpPr>
        <p:spPr>
          <a:xfrm>
            <a:off x="5867640" y="1154880"/>
            <a:ext cx="302400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89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894"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895" name="Picture 9" descr="A screenshot of a cell phone&#10;&#10;Description automatically generated"/>
          <p:cNvPicPr/>
          <p:nvPr/>
        </p:nvPicPr>
        <p:blipFill>
          <a:blip r:embed="rId2"/>
          <a:stretch/>
        </p:blipFill>
        <p:spPr>
          <a:xfrm>
            <a:off x="192960" y="2492280"/>
            <a:ext cx="6273360" cy="2386800"/>
          </a:xfrm>
          <a:prstGeom prst="rect">
            <a:avLst/>
          </a:prstGeom>
          <a:ln w="0">
            <a:noFill/>
          </a:ln>
        </p:spPr>
      </p:pic>
      <p:sp>
        <p:nvSpPr>
          <p:cNvPr id="896" name="CustomShape 4"/>
          <p:cNvSpPr/>
          <p:nvPr/>
        </p:nvSpPr>
        <p:spPr>
          <a:xfrm>
            <a:off x="3993840" y="2500920"/>
            <a:ext cx="1155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897" name="CustomShape 5"/>
          <p:cNvSpPr/>
          <p:nvPr/>
        </p:nvSpPr>
        <p:spPr>
          <a:xfrm>
            <a:off x="5299560" y="2557440"/>
            <a:ext cx="12070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898" name="Picture 13" descr="A picture containing sitting, table&#10;&#10;Description automatically generated"/>
          <p:cNvPicPr/>
          <p:nvPr/>
        </p:nvPicPr>
        <p:blipFill>
          <a:blip r:embed="rId3"/>
          <a:stretch/>
        </p:blipFill>
        <p:spPr>
          <a:xfrm>
            <a:off x="6572520" y="2860560"/>
            <a:ext cx="2490120" cy="1517040"/>
          </a:xfrm>
          <a:prstGeom prst="rect">
            <a:avLst/>
          </a:prstGeom>
          <a:ln w="0">
            <a:noFill/>
          </a:ln>
        </p:spPr>
      </p:pic>
      <p:sp>
        <p:nvSpPr>
          <p:cNvPr id="899" name="CustomShape 6"/>
          <p:cNvSpPr/>
          <p:nvPr/>
        </p:nvSpPr>
        <p:spPr>
          <a:xfrm>
            <a:off x="5466600" y="4945680"/>
            <a:ext cx="457056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a:solidFill>
                  <a:srgbClr val="0000FF"/>
                </a:solidFill>
                <a:uFillTx/>
                <a:latin typeface="Calibri"/>
                <a:ea typeface="DejaVu Sans"/>
                <a:hlinkClick r:id="rId4"/>
              </a:rPr>
              <a:t>https://medium.com/datathings/neural-networks-and-backpropagation-explained-in-a-simple-way-f540a3611f5e</a:t>
            </a:r>
            <a:endParaRPr lang="en-AU" sz="600" b="0" strike="noStrike" spc="-1">
              <a:latin typeface="Arial"/>
            </a:endParaRPr>
          </a:p>
        </p:txBody>
      </p:sp>
      <p:pic>
        <p:nvPicPr>
          <p:cNvPr id="900" name="Picture 4" descr="CORE-Skills-ICONS-5.png"/>
          <p:cNvPicPr/>
          <p:nvPr/>
        </p:nvPicPr>
        <p:blipFill>
          <a:blip r:embed="rId5"/>
          <a:stretch/>
        </p:blipFill>
        <p:spPr>
          <a:xfrm>
            <a:off x="209520" y="0"/>
            <a:ext cx="872640" cy="872640"/>
          </a:xfrm>
          <a:prstGeom prst="rect">
            <a:avLst/>
          </a:prstGeom>
          <a:ln w="0">
            <a:noFill/>
          </a:ln>
        </p:spPr>
      </p:pic>
      <p:sp>
        <p:nvSpPr>
          <p:cNvPr id="901" name="CustomShape 7"/>
          <p:cNvSpPr/>
          <p:nvPr/>
        </p:nvSpPr>
        <p:spPr>
          <a:xfrm>
            <a:off x="405000" y="4617360"/>
            <a:ext cx="2151360" cy="21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2" name="CustomShape 8"/>
          <p:cNvSpPr/>
          <p:nvPr/>
        </p:nvSpPr>
        <p:spPr>
          <a:xfrm>
            <a:off x="331920" y="4595040"/>
            <a:ext cx="1674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Times New Roman"/>
                <a:ea typeface="DejaVu Sans"/>
              </a:rPr>
              <a:t>is the learning rate.</a:t>
            </a:r>
            <a:endParaRPr lang="en-AU"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05"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06" name="Picture 5" descr="A close up of a device&#10;&#10;Description automatically generated"/>
          <p:cNvPicPr/>
          <p:nvPr/>
        </p:nvPicPr>
        <p:blipFill>
          <a:blip r:embed="rId2"/>
          <a:stretch/>
        </p:blipFill>
        <p:spPr>
          <a:xfrm>
            <a:off x="284760" y="2727720"/>
            <a:ext cx="2640240" cy="1554120"/>
          </a:xfrm>
          <a:prstGeom prst="rect">
            <a:avLst/>
          </a:prstGeom>
          <a:ln w="0">
            <a:noFill/>
          </a:ln>
        </p:spPr>
      </p:pic>
      <p:pic>
        <p:nvPicPr>
          <p:cNvPr id="907" name="Picture 7" descr="A picture containing photo, man&#10;&#10;Description automatically generated"/>
          <p:cNvPicPr/>
          <p:nvPr/>
        </p:nvPicPr>
        <p:blipFill>
          <a:blip r:embed="rId3"/>
          <a:stretch/>
        </p:blipFill>
        <p:spPr>
          <a:xfrm>
            <a:off x="2987280" y="2733840"/>
            <a:ext cx="2973960" cy="1554120"/>
          </a:xfrm>
          <a:prstGeom prst="rect">
            <a:avLst/>
          </a:prstGeom>
          <a:ln w="0">
            <a:noFill/>
          </a:ln>
        </p:spPr>
      </p:pic>
      <p:pic>
        <p:nvPicPr>
          <p:cNvPr id="908" name="Picture 12" descr="A picture containing drawing&#10;&#10;Description automatically generated"/>
          <p:cNvPicPr/>
          <p:nvPr/>
        </p:nvPicPr>
        <p:blipFill>
          <a:blip r:embed="rId4"/>
          <a:stretch/>
        </p:blipFill>
        <p:spPr>
          <a:xfrm>
            <a:off x="6023880" y="2737800"/>
            <a:ext cx="3022200" cy="1533960"/>
          </a:xfrm>
          <a:prstGeom prst="rect">
            <a:avLst/>
          </a:prstGeom>
          <a:ln w="0">
            <a:noFill/>
          </a:ln>
        </p:spPr>
      </p:pic>
      <p:sp>
        <p:nvSpPr>
          <p:cNvPr id="909" name="CustomShape 4"/>
          <p:cNvSpPr/>
          <p:nvPr/>
        </p:nvSpPr>
        <p:spPr>
          <a:xfrm>
            <a:off x="6240240" y="4985640"/>
            <a:ext cx="291096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10" name="Picture 4" descr="CORE-Skills-ICONS-5.png"/>
          <p:cNvPicPr/>
          <p:nvPr/>
        </p:nvPicPr>
        <p:blipFill>
          <a:blip r:embed="rId5"/>
          <a:stretch/>
        </p:blipFill>
        <p:spPr>
          <a:xfrm>
            <a:off x="209520" y="0"/>
            <a:ext cx="872640" cy="87264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333360" y="1350360"/>
            <a:ext cx="774396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40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1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1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4"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1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8"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
        <p:nvSpPr>
          <p:cNvPr id="919"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0"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921" name="Picture 16" descr="A picture containing object, clock&#10;&#10;Description generated with very high confidence"/>
          <p:cNvPicPr/>
          <p:nvPr/>
        </p:nvPicPr>
        <p:blipFill>
          <a:blip r:embed="rId3"/>
          <a:stretch/>
        </p:blipFill>
        <p:spPr>
          <a:xfrm>
            <a:off x="4979880" y="1092960"/>
            <a:ext cx="4036320" cy="35622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2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25"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26"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27"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8"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3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3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32"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33"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34"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35"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TextShape 1"/>
          <p:cNvSpPr txBox="1"/>
          <p:nvPr/>
        </p:nvSpPr>
        <p:spPr>
          <a:xfrm>
            <a:off x="457200" y="205200"/>
            <a:ext cx="8228880" cy="858240"/>
          </a:xfrm>
          <a:prstGeom prst="rect">
            <a:avLst/>
          </a:prstGeom>
          <a:noFill/>
          <a:ln w="0">
            <a:noFill/>
          </a:ln>
        </p:spPr>
        <p:txBody>
          <a:bodyPr lIns="0" tIns="0" rIns="0" bIns="0" anchor="ctr">
            <a:noAutofit/>
          </a:bodyPr>
          <a:lstStyle/>
          <a:p>
            <a:pPr>
              <a:lnSpc>
                <a:spcPct val="90000"/>
              </a:lnSpc>
            </a:pPr>
            <a:r>
              <a:rPr lang="en-US" sz="2000" b="0" strike="noStrike" spc="-1">
                <a:solidFill>
                  <a:srgbClr val="000000"/>
                </a:solidFill>
                <a:latin typeface="Arial"/>
                <a:ea typeface="DejaVu Sans"/>
              </a:rPr>
              <a:t>Must see videos on the topic </a:t>
            </a:r>
            <a:endParaRPr lang="en-US" sz="2000" b="0" strike="noStrike" spc="-1">
              <a:solidFill>
                <a:srgbClr val="000000"/>
              </a:solidFill>
              <a:latin typeface="Arial"/>
            </a:endParaRPr>
          </a:p>
        </p:txBody>
      </p:sp>
      <p:sp>
        <p:nvSpPr>
          <p:cNvPr id="937" name="TextShape 2"/>
          <p:cNvSpPr txBox="1"/>
          <p:nvPr/>
        </p:nvSpPr>
        <p:spPr>
          <a:xfrm>
            <a:off x="205200" y="1289880"/>
            <a:ext cx="8228880" cy="2982600"/>
          </a:xfrm>
          <a:prstGeom prst="rect">
            <a:avLst/>
          </a:prstGeom>
          <a:noFill/>
          <a:ln w="0">
            <a:noFill/>
          </a:ln>
        </p:spPr>
        <p:txBody>
          <a:bodyPr lIns="0" tIns="0" rIns="0" bIns="0" anchor="ctr">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2"/>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3"/>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4"/>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5"/>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38" name="Picture 3"/>
          <p:cNvPicPr/>
          <p:nvPr/>
        </p:nvPicPr>
        <p:blipFill>
          <a:blip r:embed="rId6"/>
          <a:stretch/>
        </p:blipFill>
        <p:spPr>
          <a:xfrm>
            <a:off x="6838560" y="3501720"/>
            <a:ext cx="2099880" cy="143604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Must see videos on the topic</a:t>
            </a:r>
            <a:endParaRPr lang="en-AU" sz="2000" b="0" strike="noStrike" spc="-1">
              <a:latin typeface="Arial"/>
            </a:endParaRPr>
          </a:p>
        </p:txBody>
      </p:sp>
      <p:sp>
        <p:nvSpPr>
          <p:cNvPr id="94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1"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
        <p:nvSpPr>
          <p:cNvPr id="942" name="CustomShape 3"/>
          <p:cNvSpPr/>
          <p:nvPr/>
        </p:nvSpPr>
        <p:spPr>
          <a:xfrm>
            <a:off x="205200" y="1318680"/>
            <a:ext cx="8228880" cy="24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3"/>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4"/>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5"/>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6"/>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43" name="Picture 6"/>
          <p:cNvPicPr/>
          <p:nvPr/>
        </p:nvPicPr>
        <p:blipFill>
          <a:blip r:embed="rId7"/>
          <a:stretch/>
        </p:blipFill>
        <p:spPr>
          <a:xfrm>
            <a:off x="6838560" y="3501720"/>
            <a:ext cx="2099880" cy="143604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4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4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1605600" y="1612080"/>
            <a:ext cx="6948720" cy="112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1000"/>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422" name="CustomShape 2"/>
          <p:cNvSpPr/>
          <p:nvPr/>
        </p:nvSpPr>
        <p:spPr>
          <a:xfrm>
            <a:off x="5203800" y="226080"/>
            <a:ext cx="18367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423" name="CustomShape 3"/>
          <p:cNvSpPr/>
          <p:nvPr/>
        </p:nvSpPr>
        <p:spPr>
          <a:xfrm>
            <a:off x="1605600" y="3420360"/>
            <a:ext cx="6948720" cy="15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424" name="Picture 6"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4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7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7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972" name="CustomShape 5"/>
          <p:cNvSpPr/>
          <p:nvPr/>
        </p:nvSpPr>
        <p:spPr>
          <a:xfrm>
            <a:off x="672120" y="4538160"/>
            <a:ext cx="8127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973"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7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7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77"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7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8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6" name="CustomShape 4"/>
          <p:cNvSpPr/>
          <p:nvPr/>
        </p:nvSpPr>
        <p:spPr>
          <a:xfrm>
            <a:off x="855720" y="2626560"/>
            <a:ext cx="705420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98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990"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991"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2"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93"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994" name="Picture 20" descr="A close up of a map&#10;&#10;Description generated with very high confidence"/>
          <p:cNvPicPr/>
          <p:nvPr/>
        </p:nvPicPr>
        <p:blipFill>
          <a:blip r:embed="rId3"/>
          <a:stretch/>
        </p:blipFill>
        <p:spPr>
          <a:xfrm>
            <a:off x="5923800" y="972360"/>
            <a:ext cx="1979640" cy="1244880"/>
          </a:xfrm>
          <a:prstGeom prst="rect">
            <a:avLst/>
          </a:prstGeom>
          <a:ln w="0">
            <a:noFill/>
          </a:ln>
        </p:spPr>
      </p:pic>
      <p:pic>
        <p:nvPicPr>
          <p:cNvPr id="995" name="Picture 22" descr="A close up of a map&#10;&#10;Description generated with very high confidence"/>
          <p:cNvPicPr/>
          <p:nvPr/>
        </p:nvPicPr>
        <p:blipFill>
          <a:blip r:embed="rId4"/>
          <a:stretch/>
        </p:blipFill>
        <p:spPr>
          <a:xfrm>
            <a:off x="4971240" y="2270520"/>
            <a:ext cx="1919160" cy="1207440"/>
          </a:xfrm>
          <a:prstGeom prst="rect">
            <a:avLst/>
          </a:prstGeom>
          <a:ln w="0">
            <a:noFill/>
          </a:ln>
        </p:spPr>
      </p:pic>
      <p:pic>
        <p:nvPicPr>
          <p:cNvPr id="996" name="Picture 24" descr="A screenshot of a cell phone&#10;&#10;Description generated with very high confidence"/>
          <p:cNvPicPr/>
          <p:nvPr/>
        </p:nvPicPr>
        <p:blipFill>
          <a:blip r:embed="rId5"/>
          <a:stretch/>
        </p:blipFill>
        <p:spPr>
          <a:xfrm>
            <a:off x="7148880" y="2275920"/>
            <a:ext cx="1936440" cy="12002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9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0"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1"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426"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27" name="Picture 6" descr="CORE-Skills-ICONS-5.png"/>
          <p:cNvPicPr/>
          <p:nvPr/>
        </p:nvPicPr>
        <p:blipFill>
          <a:blip r:embed="rId2"/>
          <a:stretch/>
        </p:blipFill>
        <p:spPr>
          <a:xfrm>
            <a:off x="209520" y="0"/>
            <a:ext cx="872640" cy="872640"/>
          </a:xfrm>
          <a:prstGeom prst="rect">
            <a:avLst/>
          </a:prstGeom>
          <a:ln w="0">
            <a:noFill/>
          </a:ln>
        </p:spPr>
      </p:pic>
      <p:grpSp>
        <p:nvGrpSpPr>
          <p:cNvPr id="428" name="Group 3"/>
          <p:cNvGrpSpPr/>
          <p:nvPr/>
        </p:nvGrpSpPr>
        <p:grpSpPr>
          <a:xfrm>
            <a:off x="646560" y="1290600"/>
            <a:ext cx="7669800" cy="3741840"/>
            <a:chOff x="646560" y="1290600"/>
            <a:chExt cx="7669800" cy="3741840"/>
          </a:xfrm>
        </p:grpSpPr>
        <p:sp>
          <p:nvSpPr>
            <p:cNvPr id="429" name="CustomShape 4"/>
            <p:cNvSpPr/>
            <p:nvPr/>
          </p:nvSpPr>
          <p:spPr>
            <a:xfrm>
              <a:off x="1632960" y="1290600"/>
              <a:ext cx="2267280" cy="46368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430" name="CustomShape 5"/>
            <p:cNvSpPr/>
            <p:nvPr/>
          </p:nvSpPr>
          <p:spPr>
            <a:xfrm>
              <a:off x="2748600" y="220032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1" name="CustomShape 6"/>
            <p:cNvSpPr/>
            <p:nvPr/>
          </p:nvSpPr>
          <p:spPr>
            <a:xfrm>
              <a:off x="1580400" y="180756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432" name="CustomShape 7"/>
            <p:cNvSpPr/>
            <p:nvPr/>
          </p:nvSpPr>
          <p:spPr>
            <a:xfrm>
              <a:off x="1718280" y="2753280"/>
              <a:ext cx="2046960" cy="115848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433" name="CustomShape 8"/>
            <p:cNvSpPr/>
            <p:nvPr/>
          </p:nvSpPr>
          <p:spPr>
            <a:xfrm>
              <a:off x="1573920" y="388044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434" name="Group 9"/>
            <p:cNvGrpSpPr/>
            <p:nvPr/>
          </p:nvGrpSpPr>
          <p:grpSpPr>
            <a:xfrm>
              <a:off x="2473560" y="3219480"/>
              <a:ext cx="796680" cy="582480"/>
              <a:chOff x="2473560" y="3219480"/>
              <a:chExt cx="796680" cy="582480"/>
            </a:xfrm>
          </p:grpSpPr>
          <p:sp>
            <p:nvSpPr>
              <p:cNvPr id="435" name="CustomShape 10"/>
              <p:cNvSpPr/>
              <p:nvPr/>
            </p:nvSpPr>
            <p:spPr>
              <a:xfrm flipV="1">
                <a:off x="2477520" y="3219120"/>
                <a:ext cx="5040" cy="57204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6" name="Group 11"/>
              <p:cNvGrpSpPr/>
              <p:nvPr/>
            </p:nvGrpSpPr>
            <p:grpSpPr>
              <a:xfrm>
                <a:off x="2473560" y="3436200"/>
                <a:ext cx="796680" cy="365760"/>
                <a:chOff x="2473560" y="3436200"/>
                <a:chExt cx="796680" cy="365760"/>
              </a:xfrm>
            </p:grpSpPr>
            <p:sp>
              <p:nvSpPr>
                <p:cNvPr id="437" name="CustomShape 12"/>
                <p:cNvSpPr/>
                <p:nvPr/>
              </p:nvSpPr>
              <p:spPr>
                <a:xfrm>
                  <a:off x="2473560" y="3801600"/>
                  <a:ext cx="79668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8" name="Group 13"/>
                <p:cNvGrpSpPr/>
                <p:nvPr/>
              </p:nvGrpSpPr>
              <p:grpSpPr>
                <a:xfrm>
                  <a:off x="2541960" y="3436200"/>
                  <a:ext cx="490680" cy="268200"/>
                  <a:chOff x="2541960" y="3436200"/>
                  <a:chExt cx="490680" cy="268200"/>
                </a:xfrm>
              </p:grpSpPr>
              <p:sp>
                <p:nvSpPr>
                  <p:cNvPr id="439" name="CustomShape 14"/>
                  <p:cNvSpPr/>
                  <p:nvPr/>
                </p:nvSpPr>
                <p:spPr>
                  <a:xfrm>
                    <a:off x="2543760" y="3628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15"/>
                  <p:cNvSpPr/>
                  <p:nvPr/>
                </p:nvSpPr>
                <p:spPr>
                  <a:xfrm>
                    <a:off x="2607840" y="34977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16"/>
                  <p:cNvSpPr/>
                  <p:nvPr/>
                </p:nvSpPr>
                <p:spPr>
                  <a:xfrm>
                    <a:off x="2541960" y="3439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2" name="CustomShape 17"/>
                  <p:cNvSpPr/>
                  <p:nvPr/>
                </p:nvSpPr>
                <p:spPr>
                  <a:xfrm>
                    <a:off x="2726280" y="343620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3" name="CustomShape 18"/>
                  <p:cNvSpPr/>
                  <p:nvPr/>
                </p:nvSpPr>
                <p:spPr>
                  <a:xfrm>
                    <a:off x="2686320" y="35359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9"/>
                  <p:cNvSpPr/>
                  <p:nvPr/>
                </p:nvSpPr>
                <p:spPr>
                  <a:xfrm>
                    <a:off x="2824200" y="35481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20"/>
                  <p:cNvSpPr/>
                  <p:nvPr/>
                </p:nvSpPr>
                <p:spPr>
                  <a:xfrm>
                    <a:off x="2952360" y="34963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446" name="CustomShape 21"/>
            <p:cNvSpPr/>
            <p:nvPr/>
          </p:nvSpPr>
          <p:spPr>
            <a:xfrm>
              <a:off x="646560" y="2183760"/>
              <a:ext cx="924120" cy="56880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447" name="CustomShape 22"/>
            <p:cNvSpPr/>
            <p:nvPr/>
          </p:nvSpPr>
          <p:spPr>
            <a:xfrm>
              <a:off x="1109520" y="3313800"/>
              <a:ext cx="5868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8" name="CustomShape 23"/>
            <p:cNvSpPr/>
            <p:nvPr/>
          </p:nvSpPr>
          <p:spPr>
            <a:xfrm>
              <a:off x="4166280" y="3040560"/>
              <a:ext cx="1120680" cy="59472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449" name="CustomShape 24"/>
            <p:cNvSpPr/>
            <p:nvPr/>
          </p:nvSpPr>
          <p:spPr>
            <a:xfrm>
              <a:off x="5453640" y="1910880"/>
              <a:ext cx="1322280" cy="52380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450" name="CustomShape 25"/>
            <p:cNvSpPr/>
            <p:nvPr/>
          </p:nvSpPr>
          <p:spPr>
            <a:xfrm>
              <a:off x="5684040" y="3035160"/>
              <a:ext cx="1018800" cy="59472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451" name="CustomShape 26"/>
            <p:cNvSpPr/>
            <p:nvPr/>
          </p:nvSpPr>
          <p:spPr>
            <a:xfrm>
              <a:off x="6125040" y="256068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2" name="CustomShape 27"/>
            <p:cNvSpPr/>
            <p:nvPr/>
          </p:nvSpPr>
          <p:spPr>
            <a:xfrm>
              <a:off x="5582520" y="4167360"/>
              <a:ext cx="1120680" cy="59472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453" name="CustomShape 28"/>
            <p:cNvSpPr/>
            <p:nvPr/>
          </p:nvSpPr>
          <p:spPr>
            <a:xfrm>
              <a:off x="7113960" y="3015720"/>
              <a:ext cx="1202400" cy="59472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454" name="CustomShape 29"/>
            <p:cNvSpPr/>
            <p:nvPr/>
          </p:nvSpPr>
          <p:spPr>
            <a:xfrm>
              <a:off x="3784680" y="33332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5" name="CustomShape 30"/>
            <p:cNvSpPr/>
            <p:nvPr/>
          </p:nvSpPr>
          <p:spPr>
            <a:xfrm>
              <a:off x="5288400" y="33386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6" name="CustomShape 31"/>
            <p:cNvSpPr/>
            <p:nvPr/>
          </p:nvSpPr>
          <p:spPr>
            <a:xfrm>
              <a:off x="6729480" y="331380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7" name="CustomShape 32"/>
            <p:cNvSpPr/>
            <p:nvPr/>
          </p:nvSpPr>
          <p:spPr>
            <a:xfrm>
              <a:off x="6779520" y="300492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8" name="CustomShape 33"/>
            <p:cNvSpPr/>
            <p:nvPr/>
          </p:nvSpPr>
          <p:spPr>
            <a:xfrm>
              <a:off x="6120360" y="368424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9" name="CustomShape 34"/>
            <p:cNvSpPr/>
            <p:nvPr/>
          </p:nvSpPr>
          <p:spPr>
            <a:xfrm>
              <a:off x="6250320" y="380556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0"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1"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2"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3" name="CustomShape 38"/>
            <p:cNvSpPr/>
            <p:nvPr/>
          </p:nvSpPr>
          <p:spPr>
            <a:xfrm>
              <a:off x="1109520" y="3513960"/>
              <a:ext cx="57024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4" name="CustomShape 39"/>
            <p:cNvSpPr/>
            <p:nvPr/>
          </p:nvSpPr>
          <p:spPr>
            <a:xfrm>
              <a:off x="2975760" y="4688640"/>
              <a:ext cx="352440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465" name="CustomShape 40"/>
            <p:cNvSpPr/>
            <p:nvPr/>
          </p:nvSpPr>
          <p:spPr>
            <a:xfrm flipH="1" flipV="1">
              <a:off x="4164840" y="2703600"/>
              <a:ext cx="250200" cy="261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 name="CustomShape 41"/>
            <p:cNvSpPr/>
            <p:nvPr/>
          </p:nvSpPr>
          <p:spPr>
            <a:xfrm flipV="1">
              <a:off x="4727160" y="2654280"/>
              <a:ext cx="360" cy="334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7" name="CustomShape 42"/>
            <p:cNvSpPr/>
            <p:nvPr/>
          </p:nvSpPr>
          <p:spPr>
            <a:xfrm flipV="1">
              <a:off x="5044680" y="2703600"/>
              <a:ext cx="140760" cy="280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8" name="CustomShape 43"/>
            <p:cNvSpPr/>
            <p:nvPr/>
          </p:nvSpPr>
          <p:spPr>
            <a:xfrm>
              <a:off x="3668760" y="2345040"/>
              <a:ext cx="659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469" name="CustomShape 44"/>
            <p:cNvSpPr/>
            <p:nvPr/>
          </p:nvSpPr>
          <p:spPr>
            <a:xfrm>
              <a:off x="4277520" y="2115720"/>
              <a:ext cx="95724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470" name="CustomShape 45"/>
            <p:cNvSpPr/>
            <p:nvPr/>
          </p:nvSpPr>
          <p:spPr>
            <a:xfrm>
              <a:off x="5037480" y="2389680"/>
              <a:ext cx="608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471" name="CustomShape 46"/>
            <p:cNvSpPr/>
            <p:nvPr/>
          </p:nvSpPr>
          <p:spPr>
            <a:xfrm flipV="1">
              <a:off x="6602040" y="2452320"/>
              <a:ext cx="602280" cy="51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47"/>
            <p:cNvSpPr/>
            <p:nvPr/>
          </p:nvSpPr>
          <p:spPr>
            <a:xfrm>
              <a:off x="4727160" y="3636360"/>
              <a:ext cx="21960" cy="1011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473" name="CustomShape 48"/>
          <p:cNvSpPr/>
          <p:nvPr/>
        </p:nvSpPr>
        <p:spPr>
          <a:xfrm>
            <a:off x="7129800" y="991080"/>
            <a:ext cx="2034000" cy="2007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74" name="CustomShape 49"/>
          <p:cNvSpPr/>
          <p:nvPr/>
        </p:nvSpPr>
        <p:spPr>
          <a:xfrm>
            <a:off x="5812920" y="4966560"/>
            <a:ext cx="34261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0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6"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
        <p:nvSpPr>
          <p:cNvPr id="1009" name="CustomShape 6"/>
          <p:cNvSpPr/>
          <p:nvPr/>
        </p:nvSpPr>
        <p:spPr>
          <a:xfrm>
            <a:off x="1604880" y="3371040"/>
            <a:ext cx="555264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1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1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1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7"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18"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19"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0" name="CustomShape 6"/>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1"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24"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25"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26"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7" name="CustomShape 6"/>
          <p:cNvSpPr/>
          <p:nvPr/>
        </p:nvSpPr>
        <p:spPr>
          <a:xfrm>
            <a:off x="1511280" y="4128840"/>
            <a:ext cx="574452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028" name="CustomShape 7"/>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9"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3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35" name="Picture 6" descr="A picture containing drawing&#10;&#10;Description generated with very high confidence"/>
          <p:cNvPicPr/>
          <p:nvPr/>
        </p:nvPicPr>
        <p:blipFill>
          <a:blip r:embed="rId3"/>
          <a:stretch/>
        </p:blipFill>
        <p:spPr>
          <a:xfrm>
            <a:off x="5780880" y="963720"/>
            <a:ext cx="2940840" cy="210168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7"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8"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40"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41" name="Picture 4" descr="A screenshot of a cell phone&#10;&#10;Description generated with very high confidence"/>
          <p:cNvPicPr/>
          <p:nvPr/>
        </p:nvPicPr>
        <p:blipFill>
          <a:blip r:embed="rId3"/>
          <a:stretch/>
        </p:blipFill>
        <p:spPr>
          <a:xfrm>
            <a:off x="1918800" y="3088080"/>
            <a:ext cx="4772160" cy="1840680"/>
          </a:xfrm>
          <a:prstGeom prst="rect">
            <a:avLst/>
          </a:prstGeom>
          <a:ln w="0">
            <a:noFill/>
          </a:ln>
        </p:spPr>
      </p:pic>
      <p:pic>
        <p:nvPicPr>
          <p:cNvPr id="1042" name="Picture 6" descr="A picture containing drawing&#10;&#10;Description generated with very high confidence"/>
          <p:cNvPicPr/>
          <p:nvPr/>
        </p:nvPicPr>
        <p:blipFill>
          <a:blip r:embed="rId4"/>
          <a:stretch/>
        </p:blipFill>
        <p:spPr>
          <a:xfrm>
            <a:off x="5780880" y="963720"/>
            <a:ext cx="2940840" cy="2101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452960"/>
            <a:ext cx="66596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04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046" name="CustomShape 3"/>
          <p:cNvSpPr/>
          <p:nvPr/>
        </p:nvSpPr>
        <p:spPr>
          <a:xfrm>
            <a:off x="463320" y="1127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47" name="Picture 6" descr="CORE-Skills-ICONS-5.png"/>
          <p:cNvPicPr/>
          <p:nvPr/>
        </p:nvPicPr>
        <p:blipFill>
          <a:blip r:embed="rId2"/>
          <a:stretch/>
        </p:blipFill>
        <p:spPr>
          <a:xfrm>
            <a:off x="209520" y="0"/>
            <a:ext cx="872640" cy="872640"/>
          </a:xfrm>
          <a:prstGeom prst="rect">
            <a:avLst/>
          </a:prstGeom>
          <a:ln w="0">
            <a:noFill/>
          </a:ln>
        </p:spPr>
      </p:pic>
      <p:pic>
        <p:nvPicPr>
          <p:cNvPr id="1048" name="Picture 7"/>
          <p:cNvPicPr/>
          <p:nvPr/>
        </p:nvPicPr>
        <p:blipFill>
          <a:blip r:embed="rId3"/>
          <a:stretch/>
        </p:blipFill>
        <p:spPr>
          <a:xfrm>
            <a:off x="1900440" y="2957760"/>
            <a:ext cx="5222520" cy="1888560"/>
          </a:xfrm>
          <a:prstGeom prst="rect">
            <a:avLst/>
          </a:prstGeom>
          <a:ln w="0">
            <a:noFill/>
          </a:ln>
        </p:spPr>
      </p:pic>
      <p:sp>
        <p:nvSpPr>
          <p:cNvPr id="1049" name="CustomShape 4"/>
          <p:cNvSpPr/>
          <p:nvPr/>
        </p:nvSpPr>
        <p:spPr>
          <a:xfrm>
            <a:off x="5764320" y="4928040"/>
            <a:ext cx="353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050" name="Picture 10"/>
          <p:cNvPicPr/>
          <p:nvPr/>
        </p:nvPicPr>
        <p:blipFill>
          <a:blip r:embed="rId4"/>
          <a:stretch/>
        </p:blipFill>
        <p:spPr>
          <a:xfrm>
            <a:off x="0" y="4847760"/>
            <a:ext cx="3465360" cy="2887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4797000" y="1250640"/>
            <a:ext cx="444348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05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053" name="CustomShape 3"/>
          <p:cNvSpPr/>
          <p:nvPr/>
        </p:nvSpPr>
        <p:spPr>
          <a:xfrm>
            <a:off x="0" y="48902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054" name="Picture 6" descr="CORE-Skills-ICONS-5.png"/>
          <p:cNvPicPr/>
          <p:nvPr/>
        </p:nvPicPr>
        <p:blipFill>
          <a:blip r:embed="rId2"/>
          <a:stretch/>
        </p:blipFill>
        <p:spPr>
          <a:xfrm>
            <a:off x="209520" y="0"/>
            <a:ext cx="872640" cy="872640"/>
          </a:xfrm>
          <a:prstGeom prst="rect">
            <a:avLst/>
          </a:prstGeom>
          <a:ln w="0">
            <a:noFill/>
          </a:ln>
        </p:spPr>
      </p:pic>
      <p:pic>
        <p:nvPicPr>
          <p:cNvPr id="1055" name="Picture 7"/>
          <p:cNvPicPr/>
          <p:nvPr/>
        </p:nvPicPr>
        <p:blipFill>
          <a:blip r:embed="rId3"/>
          <a:stretch/>
        </p:blipFill>
        <p:spPr>
          <a:xfrm>
            <a:off x="1471320" y="1260720"/>
            <a:ext cx="3222360" cy="1899720"/>
          </a:xfrm>
          <a:prstGeom prst="rect">
            <a:avLst/>
          </a:prstGeom>
          <a:ln w="0">
            <a:noFill/>
          </a:ln>
        </p:spPr>
      </p:pic>
      <p:sp>
        <p:nvSpPr>
          <p:cNvPr id="1056" name="CustomShape 4"/>
          <p:cNvSpPr/>
          <p:nvPr/>
        </p:nvSpPr>
        <p:spPr>
          <a:xfrm>
            <a:off x="125640" y="1704960"/>
            <a:ext cx="137736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057" name="Picture 9"/>
          <p:cNvPicPr/>
          <p:nvPr/>
        </p:nvPicPr>
        <p:blipFill>
          <a:blip r:embed="rId4"/>
          <a:stretch/>
        </p:blipFill>
        <p:spPr>
          <a:xfrm>
            <a:off x="2475360" y="3513240"/>
            <a:ext cx="2209320" cy="1378440"/>
          </a:xfrm>
          <a:prstGeom prst="rect">
            <a:avLst/>
          </a:prstGeom>
          <a:ln w="0">
            <a:noFill/>
          </a:ln>
        </p:spPr>
      </p:pic>
      <p:sp>
        <p:nvSpPr>
          <p:cNvPr id="1058" name="CustomShape 5"/>
          <p:cNvSpPr/>
          <p:nvPr/>
        </p:nvSpPr>
        <p:spPr>
          <a:xfrm>
            <a:off x="-61560" y="3855240"/>
            <a:ext cx="2535480" cy="54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4486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06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061" name="CustomShape 3"/>
          <p:cNvSpPr/>
          <p:nvPr/>
        </p:nvSpPr>
        <p:spPr>
          <a:xfrm>
            <a:off x="463320" y="11239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62" name="Picture 6" descr="CORE-Skills-ICONS-5.png"/>
          <p:cNvPicPr/>
          <p:nvPr/>
        </p:nvPicPr>
        <p:blipFill>
          <a:blip r:embed="rId2"/>
          <a:stretch/>
        </p:blipFill>
        <p:spPr>
          <a:xfrm>
            <a:off x="209520" y="0"/>
            <a:ext cx="872640" cy="872640"/>
          </a:xfrm>
          <a:prstGeom prst="rect">
            <a:avLst/>
          </a:prstGeom>
          <a:ln w="0">
            <a:noFill/>
          </a:ln>
        </p:spPr>
      </p:pic>
      <p:graphicFrame>
        <p:nvGraphicFramePr>
          <p:cNvPr id="1063"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ea typeface="DejaVu Sans"/>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4" name="CustomShape 5"/>
          <p:cNvSpPr/>
          <p:nvPr/>
        </p:nvSpPr>
        <p:spPr>
          <a:xfrm>
            <a:off x="2100600" y="2094840"/>
            <a:ext cx="9435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065" name="CustomShape 6"/>
          <p:cNvSpPr/>
          <p:nvPr/>
        </p:nvSpPr>
        <p:spPr>
          <a:xfrm>
            <a:off x="692280" y="4413960"/>
            <a:ext cx="41590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066"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67" name="CustomShape 8"/>
          <p:cNvSpPr/>
          <p:nvPr/>
        </p:nvSpPr>
        <p:spPr>
          <a:xfrm>
            <a:off x="4288680" y="24930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068" name="Table 9"/>
          <p:cNvGraphicFramePr/>
          <p:nvPr/>
        </p:nvGraphicFramePr>
        <p:xfrm>
          <a:off x="6043320"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ea typeface="DejaVu Sans"/>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9" name="CustomShape 10"/>
          <p:cNvSpPr/>
          <p:nvPr/>
        </p:nvSpPr>
        <p:spPr>
          <a:xfrm>
            <a:off x="6483960" y="2094840"/>
            <a:ext cx="1056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070" name="CustomShape 11"/>
          <p:cNvSpPr/>
          <p:nvPr/>
        </p:nvSpPr>
        <p:spPr>
          <a:xfrm>
            <a:off x="5857200" y="4404960"/>
            <a:ext cx="2422800" cy="637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6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6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6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060920" y="1741320"/>
            <a:ext cx="678636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CustomShape 1"/>
          <p:cNvSpPr/>
          <p:nvPr/>
        </p:nvSpPr>
        <p:spPr>
          <a:xfrm>
            <a:off x="463320" y="1156320"/>
            <a:ext cx="694872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07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073" name="Picture 6" descr="CORE-Skills-ICONS-5.png"/>
          <p:cNvPicPr/>
          <p:nvPr/>
        </p:nvPicPr>
        <p:blipFill>
          <a:blip r:embed="rId2"/>
          <a:stretch/>
        </p:blipFill>
        <p:spPr>
          <a:xfrm>
            <a:off x="209520" y="0"/>
            <a:ext cx="872640" cy="872640"/>
          </a:xfrm>
          <a:prstGeom prst="rect">
            <a:avLst/>
          </a:prstGeom>
          <a:ln w="0">
            <a:noFill/>
          </a:ln>
        </p:spPr>
      </p:pic>
      <p:pic>
        <p:nvPicPr>
          <p:cNvPr id="1074" name="Picture 7"/>
          <p:cNvPicPr/>
          <p:nvPr/>
        </p:nvPicPr>
        <p:blipFill>
          <a:blip r:embed="rId3"/>
          <a:stretch/>
        </p:blipFill>
        <p:spPr>
          <a:xfrm>
            <a:off x="1161000" y="1574640"/>
            <a:ext cx="3098880" cy="1682280"/>
          </a:xfrm>
          <a:prstGeom prst="rect">
            <a:avLst/>
          </a:prstGeom>
          <a:ln w="0">
            <a:noFill/>
          </a:ln>
        </p:spPr>
      </p:pic>
      <p:pic>
        <p:nvPicPr>
          <p:cNvPr id="1075" name="Picture 8"/>
          <p:cNvPicPr/>
          <p:nvPr/>
        </p:nvPicPr>
        <p:blipFill>
          <a:blip r:embed="rId4"/>
          <a:stretch/>
        </p:blipFill>
        <p:spPr>
          <a:xfrm>
            <a:off x="5345280" y="1574640"/>
            <a:ext cx="3098880" cy="1682280"/>
          </a:xfrm>
          <a:prstGeom prst="rect">
            <a:avLst/>
          </a:prstGeom>
          <a:ln w="0">
            <a:noFill/>
          </a:ln>
        </p:spPr>
      </p:pic>
      <p:pic>
        <p:nvPicPr>
          <p:cNvPr id="1076" name="Picture 9"/>
          <p:cNvPicPr/>
          <p:nvPr/>
        </p:nvPicPr>
        <p:blipFill>
          <a:blip r:embed="rId5"/>
          <a:stretch/>
        </p:blipFill>
        <p:spPr>
          <a:xfrm>
            <a:off x="1161000" y="3358080"/>
            <a:ext cx="3098880" cy="1685160"/>
          </a:xfrm>
          <a:prstGeom prst="rect">
            <a:avLst/>
          </a:prstGeom>
          <a:ln w="0">
            <a:noFill/>
          </a:ln>
        </p:spPr>
      </p:pic>
      <p:pic>
        <p:nvPicPr>
          <p:cNvPr id="1077" name="Picture 10"/>
          <p:cNvPicPr/>
          <p:nvPr/>
        </p:nvPicPr>
        <p:blipFill>
          <a:blip r:embed="rId6"/>
          <a:stretch/>
        </p:blipFill>
        <p:spPr>
          <a:xfrm>
            <a:off x="5345280" y="3358080"/>
            <a:ext cx="3098880" cy="1685160"/>
          </a:xfrm>
          <a:prstGeom prst="rect">
            <a:avLst/>
          </a:prstGeom>
          <a:ln w="0">
            <a:noFill/>
          </a:ln>
        </p:spPr>
      </p:pic>
      <p:graphicFrame>
        <p:nvGraphicFramePr>
          <p:cNvPr id="1078"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79"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0"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1"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7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083" name="Picture 6" descr="CORE-Skills-ICONS-5.png"/>
          <p:cNvPicPr/>
          <p:nvPr/>
        </p:nvPicPr>
        <p:blipFill>
          <a:blip r:embed="rId2"/>
          <a:stretch/>
        </p:blipFill>
        <p:spPr>
          <a:xfrm>
            <a:off x="209520" y="0"/>
            <a:ext cx="872640" cy="872640"/>
          </a:xfrm>
          <a:prstGeom prst="rect">
            <a:avLst/>
          </a:prstGeom>
          <a:ln w="0">
            <a:noFill/>
          </a:ln>
        </p:spPr>
      </p:pic>
      <p:pic>
        <p:nvPicPr>
          <p:cNvPr id="1084" name="Picture 7"/>
          <p:cNvPicPr/>
          <p:nvPr/>
        </p:nvPicPr>
        <p:blipFill>
          <a:blip r:embed="rId3"/>
          <a:stretch/>
        </p:blipFill>
        <p:spPr>
          <a:xfrm>
            <a:off x="1342440" y="1202040"/>
            <a:ext cx="6842160" cy="3848040"/>
          </a:xfrm>
          <a:prstGeom prst="rect">
            <a:avLst/>
          </a:prstGeom>
          <a:ln w="0">
            <a:noFill/>
          </a:ln>
        </p:spPr>
      </p:pic>
      <p:sp>
        <p:nvSpPr>
          <p:cNvPr id="1085" name="CustomShape 2"/>
          <p:cNvSpPr/>
          <p:nvPr/>
        </p:nvSpPr>
        <p:spPr>
          <a:xfrm>
            <a:off x="7801560" y="4995360"/>
            <a:ext cx="212472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087" name="Picture 6" descr="CORE-Skills-ICONS-5.png"/>
          <p:cNvPicPr/>
          <p:nvPr/>
        </p:nvPicPr>
        <p:blipFill>
          <a:blip r:embed="rId2"/>
          <a:stretch/>
        </p:blipFill>
        <p:spPr>
          <a:xfrm>
            <a:off x="209520" y="0"/>
            <a:ext cx="872640" cy="872640"/>
          </a:xfrm>
          <a:prstGeom prst="rect">
            <a:avLst/>
          </a:prstGeom>
          <a:ln w="0">
            <a:noFill/>
          </a:ln>
        </p:spPr>
      </p:pic>
      <p:pic>
        <p:nvPicPr>
          <p:cNvPr id="1088" name="Picture 7"/>
          <p:cNvPicPr/>
          <p:nvPr/>
        </p:nvPicPr>
        <p:blipFill>
          <a:blip r:embed="rId3"/>
          <a:stretch/>
        </p:blipFill>
        <p:spPr>
          <a:xfrm>
            <a:off x="4572000" y="963720"/>
            <a:ext cx="3727080" cy="3982680"/>
          </a:xfrm>
          <a:prstGeom prst="rect">
            <a:avLst/>
          </a:prstGeom>
          <a:ln w="0">
            <a:noFill/>
          </a:ln>
        </p:spPr>
      </p:pic>
      <p:sp>
        <p:nvSpPr>
          <p:cNvPr id="1089" name="CustomShape 2"/>
          <p:cNvSpPr/>
          <p:nvPr/>
        </p:nvSpPr>
        <p:spPr>
          <a:xfrm>
            <a:off x="5812200" y="498456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090"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91" name="CustomShape 4"/>
          <p:cNvSpPr/>
          <p:nvPr/>
        </p:nvSpPr>
        <p:spPr>
          <a:xfrm>
            <a:off x="1357200" y="11952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092" name="CustomShape 5"/>
          <p:cNvSpPr/>
          <p:nvPr/>
        </p:nvSpPr>
        <p:spPr>
          <a:xfrm>
            <a:off x="1713240" y="2386440"/>
            <a:ext cx="298440" cy="45828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3" name="CustomShape 6"/>
          <p:cNvSpPr/>
          <p:nvPr/>
        </p:nvSpPr>
        <p:spPr>
          <a:xfrm>
            <a:off x="0" y="2937600"/>
            <a:ext cx="4473000" cy="54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094" name="CustomShape 7"/>
          <p:cNvSpPr/>
          <p:nvPr/>
        </p:nvSpPr>
        <p:spPr>
          <a:xfrm>
            <a:off x="21600" y="3722760"/>
            <a:ext cx="4570560" cy="34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095" name="CustomShape 8"/>
          <p:cNvSpPr/>
          <p:nvPr/>
        </p:nvSpPr>
        <p:spPr>
          <a:xfrm>
            <a:off x="38160" y="4243680"/>
            <a:ext cx="452520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096" name="Line 9"/>
          <p:cNvSpPr/>
          <p:nvPr/>
        </p:nvSpPr>
        <p:spPr>
          <a:xfrm>
            <a:off x="2423880" y="1662120"/>
            <a:ext cx="4012200" cy="1044360"/>
          </a:xfrm>
          <a:prstGeom prst="line">
            <a:avLst/>
          </a:prstGeom>
          <a:ln w="15840">
            <a:solidFill>
              <a:srgbClr val="EC1C24"/>
            </a:solidFill>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9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9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0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9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098" name="Picture 6" descr="CORE-Skills-ICONS-5.png"/>
          <p:cNvPicPr/>
          <p:nvPr/>
        </p:nvPicPr>
        <p:blipFill>
          <a:blip r:embed="rId2"/>
          <a:stretch/>
        </p:blipFill>
        <p:spPr>
          <a:xfrm>
            <a:off x="209520" y="0"/>
            <a:ext cx="872640" cy="872640"/>
          </a:xfrm>
          <a:prstGeom prst="rect">
            <a:avLst/>
          </a:prstGeom>
          <a:ln w="0">
            <a:noFill/>
          </a:ln>
        </p:spPr>
      </p:pic>
      <p:pic>
        <p:nvPicPr>
          <p:cNvPr id="1099" name="Picture 7"/>
          <p:cNvPicPr/>
          <p:nvPr/>
        </p:nvPicPr>
        <p:blipFill>
          <a:blip r:embed="rId3"/>
          <a:srcRect l="62915" t="6216" b="6696"/>
          <a:stretch/>
        </p:blipFill>
        <p:spPr>
          <a:xfrm>
            <a:off x="5797800" y="1754280"/>
            <a:ext cx="3110040" cy="1956240"/>
          </a:xfrm>
          <a:prstGeom prst="rect">
            <a:avLst/>
          </a:prstGeom>
          <a:ln w="0">
            <a:noFill/>
          </a:ln>
        </p:spPr>
      </p:pic>
      <p:pic>
        <p:nvPicPr>
          <p:cNvPr id="1100" name="Picture 8"/>
          <p:cNvPicPr/>
          <p:nvPr/>
        </p:nvPicPr>
        <p:blipFill>
          <a:blip r:embed="rId3"/>
          <a:srcRect l="753" t="-1350" r="72166" b="781"/>
          <a:stretch/>
        </p:blipFill>
        <p:spPr>
          <a:xfrm>
            <a:off x="209520" y="1481760"/>
            <a:ext cx="2475000" cy="2462400"/>
          </a:xfrm>
          <a:prstGeom prst="rect">
            <a:avLst/>
          </a:prstGeom>
          <a:ln w="0">
            <a:noFill/>
          </a:ln>
        </p:spPr>
      </p:pic>
      <p:pic>
        <p:nvPicPr>
          <p:cNvPr id="1101" name="Picture 9"/>
          <p:cNvPicPr/>
          <p:nvPr/>
        </p:nvPicPr>
        <p:blipFill>
          <a:blip r:embed="rId3"/>
          <a:srcRect l="27361" t="4665" r="38610" b="6216"/>
          <a:stretch/>
        </p:blipFill>
        <p:spPr>
          <a:xfrm>
            <a:off x="2686320" y="1641600"/>
            <a:ext cx="3110040" cy="2181960"/>
          </a:xfrm>
          <a:prstGeom prst="rect">
            <a:avLst/>
          </a:prstGeom>
          <a:ln w="0">
            <a:noFill/>
          </a:ln>
        </p:spPr>
      </p:pic>
      <p:sp>
        <p:nvSpPr>
          <p:cNvPr id="1102" name="CustomShape 2"/>
          <p:cNvSpPr/>
          <p:nvPr/>
        </p:nvSpPr>
        <p:spPr>
          <a:xfrm>
            <a:off x="5892120" y="494820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463320" y="161892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05" name="CustomShape 3"/>
          <p:cNvSpPr/>
          <p:nvPr/>
        </p:nvSpPr>
        <p:spPr>
          <a:xfrm>
            <a:off x="463320" y="12823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06"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07" name="Picture 6" descr="CORE-Skills-ICONS-5.png"/>
          <p:cNvPicPr/>
          <p:nvPr/>
        </p:nvPicPr>
        <p:blipFill>
          <a:blip r:embed="rId2"/>
          <a:stretch/>
        </p:blipFill>
        <p:spPr>
          <a:xfrm>
            <a:off x="209520" y="0"/>
            <a:ext cx="872640" cy="872640"/>
          </a:xfrm>
          <a:prstGeom prst="rect">
            <a:avLst/>
          </a:prstGeom>
          <a:ln w="0">
            <a:noFill/>
          </a:ln>
        </p:spPr>
      </p:pic>
      <p:pic>
        <p:nvPicPr>
          <p:cNvPr id="1108" name="Picture 7"/>
          <p:cNvPicPr/>
          <p:nvPr/>
        </p:nvPicPr>
        <p:blipFill>
          <a:blip r:embed="rId3"/>
          <a:stretch/>
        </p:blipFill>
        <p:spPr>
          <a:xfrm>
            <a:off x="1605600" y="2286360"/>
            <a:ext cx="6804000" cy="282168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10" name="Picture 6" descr="CORE-Skills-ICONS-5.png"/>
          <p:cNvPicPr/>
          <p:nvPr/>
        </p:nvPicPr>
        <p:blipFill>
          <a:blip r:embed="rId2"/>
          <a:stretch/>
        </p:blipFill>
        <p:spPr>
          <a:xfrm>
            <a:off x="209520" y="0"/>
            <a:ext cx="872640" cy="872640"/>
          </a:xfrm>
          <a:prstGeom prst="rect">
            <a:avLst/>
          </a:prstGeom>
          <a:ln w="0">
            <a:noFill/>
          </a:ln>
        </p:spPr>
      </p:pic>
      <p:sp>
        <p:nvSpPr>
          <p:cNvPr id="1111" name="CustomShape 2"/>
          <p:cNvSpPr/>
          <p:nvPr/>
        </p:nvSpPr>
        <p:spPr>
          <a:xfrm>
            <a:off x="209520" y="1259280"/>
            <a:ext cx="876528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12" name="Picture 12"/>
          <p:cNvPicPr/>
          <p:nvPr/>
        </p:nvPicPr>
        <p:blipFill>
          <a:blip r:embed="rId3"/>
          <a:stretch/>
        </p:blipFill>
        <p:spPr>
          <a:xfrm>
            <a:off x="209520" y="2001600"/>
            <a:ext cx="8765280" cy="1814040"/>
          </a:xfrm>
          <a:prstGeom prst="rect">
            <a:avLst/>
          </a:prstGeom>
          <a:ln w="0">
            <a:noFill/>
          </a:ln>
        </p:spPr>
      </p:pic>
      <p:sp>
        <p:nvSpPr>
          <p:cNvPr id="1113" name="CustomShape 3"/>
          <p:cNvSpPr/>
          <p:nvPr/>
        </p:nvSpPr>
        <p:spPr>
          <a:xfrm>
            <a:off x="209520" y="4011840"/>
            <a:ext cx="876528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CustomShape 1"/>
          <p:cNvSpPr/>
          <p:nvPr/>
        </p:nvSpPr>
        <p:spPr>
          <a:xfrm>
            <a:off x="463320" y="1739160"/>
            <a:ext cx="80910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16"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7" name="CustomShape 4"/>
          <p:cNvSpPr/>
          <p:nvPr/>
        </p:nvSpPr>
        <p:spPr>
          <a:xfrm>
            <a:off x="0" y="47682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Debora/Thomas(UWA)</a:t>
            </a:r>
            <a:endParaRPr lang="en-AU" sz="1050" b="0" strike="noStrike" spc="-1">
              <a:latin typeface="Arial"/>
            </a:endParaRPr>
          </a:p>
        </p:txBody>
      </p:sp>
      <p:pic>
        <p:nvPicPr>
          <p:cNvPr id="1118" name="Picture 6" descr="CORE-Skills-ICONS-5.png"/>
          <p:cNvPicPr/>
          <p:nvPr/>
        </p:nvPicPr>
        <p:blipFill>
          <a:blip r:embed="rId2"/>
          <a:stretch/>
        </p:blipFill>
        <p:spPr>
          <a:xfrm>
            <a:off x="209520" y="0"/>
            <a:ext cx="872640" cy="872640"/>
          </a:xfrm>
          <a:prstGeom prst="rect">
            <a:avLst/>
          </a:prstGeom>
          <a:ln w="0">
            <a:noFill/>
          </a:ln>
        </p:spPr>
      </p:pic>
      <p:sp>
        <p:nvSpPr>
          <p:cNvPr id="1119" name="CustomShape 5"/>
          <p:cNvSpPr/>
          <p:nvPr/>
        </p:nvSpPr>
        <p:spPr>
          <a:xfrm>
            <a:off x="463320" y="3162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0" name="CustomShape 6"/>
          <p:cNvSpPr/>
          <p:nvPr/>
        </p:nvSpPr>
        <p:spPr>
          <a:xfrm>
            <a:off x="463320" y="35618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CustomShape 1"/>
          <p:cNvSpPr/>
          <p:nvPr/>
        </p:nvSpPr>
        <p:spPr>
          <a:xfrm>
            <a:off x="463320" y="147060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2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23" name="CustomShape 3"/>
          <p:cNvSpPr/>
          <p:nvPr/>
        </p:nvSpPr>
        <p:spPr>
          <a:xfrm>
            <a:off x="463320" y="11455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124"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25" name="Picture 6" descr="CORE-Skills-ICONS-5.png"/>
          <p:cNvPicPr/>
          <p:nvPr/>
        </p:nvPicPr>
        <p:blipFill>
          <a:blip r:embed="rId3"/>
          <a:stretch/>
        </p:blipFill>
        <p:spPr>
          <a:xfrm>
            <a:off x="209520" y="0"/>
            <a:ext cx="872640" cy="872640"/>
          </a:xfrm>
          <a:prstGeom prst="rect">
            <a:avLst/>
          </a:prstGeom>
          <a:ln w="0">
            <a:noFill/>
          </a:ln>
        </p:spPr>
      </p:pic>
      <p:pic>
        <p:nvPicPr>
          <p:cNvPr id="1126" name="Picture 7"/>
          <p:cNvPicPr/>
          <p:nvPr/>
        </p:nvPicPr>
        <p:blipFill>
          <a:blip r:embed="rId4"/>
          <a:stretch/>
        </p:blipFill>
        <p:spPr>
          <a:xfrm>
            <a:off x="1997280" y="1817640"/>
            <a:ext cx="5148360" cy="3216240"/>
          </a:xfrm>
          <a:prstGeom prst="rect">
            <a:avLst/>
          </a:prstGeom>
          <a:ln w="0">
            <a:noFill/>
          </a:ln>
        </p:spPr>
      </p:pic>
      <p:sp>
        <p:nvSpPr>
          <p:cNvPr id="1127" name="CustomShape 5"/>
          <p:cNvSpPr/>
          <p:nvPr/>
        </p:nvSpPr>
        <p:spPr>
          <a:xfrm>
            <a:off x="7254360" y="4740480"/>
            <a:ext cx="1968120" cy="4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129" name="CustomShape 2"/>
          <p:cNvSpPr/>
          <p:nvPr/>
        </p:nvSpPr>
        <p:spPr>
          <a:xfrm>
            <a:off x="487440" y="1289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130" name="Picture 6" descr="CORE-Skills-ICONS-5.png"/>
          <p:cNvPicPr/>
          <p:nvPr/>
        </p:nvPicPr>
        <p:blipFill>
          <a:blip r:embed="rId2"/>
          <a:stretch/>
        </p:blipFill>
        <p:spPr>
          <a:xfrm>
            <a:off x="209520" y="0"/>
            <a:ext cx="872640" cy="872640"/>
          </a:xfrm>
          <a:prstGeom prst="rect">
            <a:avLst/>
          </a:prstGeom>
          <a:ln w="0">
            <a:noFill/>
          </a:ln>
        </p:spPr>
      </p:pic>
      <p:sp>
        <p:nvSpPr>
          <p:cNvPr id="1131" name="CustomShape 3"/>
          <p:cNvSpPr/>
          <p:nvPr/>
        </p:nvSpPr>
        <p:spPr>
          <a:xfrm>
            <a:off x="561960" y="3232440"/>
            <a:ext cx="3721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132" name="CustomShape 4"/>
          <p:cNvSpPr/>
          <p:nvPr/>
        </p:nvSpPr>
        <p:spPr>
          <a:xfrm>
            <a:off x="538200" y="3974760"/>
            <a:ext cx="829152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133" name="CustomShape 5"/>
          <p:cNvSpPr/>
          <p:nvPr/>
        </p:nvSpPr>
        <p:spPr>
          <a:xfrm>
            <a:off x="563760" y="2487960"/>
            <a:ext cx="51238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134" name="CustomShape 6"/>
          <p:cNvSpPr/>
          <p:nvPr/>
        </p:nvSpPr>
        <p:spPr>
          <a:xfrm>
            <a:off x="559080" y="1701720"/>
            <a:ext cx="324180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1060920" y="1741320"/>
            <a:ext cx="6184080" cy="15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414720" y="15609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Neuro-inspired computation</a:t>
            </a:r>
            <a:endParaRPr lang="en-AU" sz="2000" b="0" strike="noStrike" spc="-1">
              <a:latin typeface="Arial"/>
            </a:endParaRPr>
          </a:p>
        </p:txBody>
      </p:sp>
      <p:sp>
        <p:nvSpPr>
          <p:cNvPr id="478" name="CustomShape 3"/>
          <p:cNvSpPr/>
          <p:nvPr/>
        </p:nvSpPr>
        <p:spPr>
          <a:xfrm>
            <a:off x="414720" y="1106640"/>
            <a:ext cx="58219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9" name="CustomShape 4"/>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80" name="Picture 6_3" descr="CORE-Skills-ICONS-5.png"/>
          <p:cNvPicPr/>
          <p:nvPr/>
        </p:nvPicPr>
        <p:blipFill>
          <a:blip r:embed="rId2"/>
          <a:stretch/>
        </p:blipFill>
        <p:spPr>
          <a:xfrm>
            <a:off x="209520" y="0"/>
            <a:ext cx="872640" cy="872640"/>
          </a:xfrm>
          <a:prstGeom prst="rect">
            <a:avLst/>
          </a:prstGeom>
          <a:ln w="0">
            <a:noFill/>
          </a:ln>
        </p:spPr>
      </p:pic>
      <p:pic>
        <p:nvPicPr>
          <p:cNvPr id="481" name="Picture 7_1"/>
          <p:cNvPicPr/>
          <p:nvPr/>
        </p:nvPicPr>
        <p:blipFill>
          <a:blip r:embed="rId3"/>
          <a:stretch/>
        </p:blipFill>
        <p:spPr>
          <a:xfrm>
            <a:off x="437040" y="2329200"/>
            <a:ext cx="3944880" cy="2555280"/>
          </a:xfrm>
          <a:prstGeom prst="rect">
            <a:avLst/>
          </a:prstGeom>
          <a:ln w="0">
            <a:noFill/>
          </a:ln>
        </p:spPr>
      </p:pic>
      <p:sp>
        <p:nvSpPr>
          <p:cNvPr id="482" name="CustomShape 5"/>
          <p:cNvSpPr/>
          <p:nvPr/>
        </p:nvSpPr>
        <p:spPr>
          <a:xfrm>
            <a:off x="1423080" y="2033280"/>
            <a:ext cx="1830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83" name="Picture 9_2"/>
          <p:cNvPicPr/>
          <p:nvPr/>
        </p:nvPicPr>
        <p:blipFill>
          <a:blip r:embed="rId4"/>
          <a:stretch/>
        </p:blipFill>
        <p:spPr>
          <a:xfrm>
            <a:off x="4820400" y="2329200"/>
            <a:ext cx="4322160" cy="2606400"/>
          </a:xfrm>
          <a:prstGeom prst="rect">
            <a:avLst/>
          </a:prstGeom>
          <a:ln w="0">
            <a:noFill/>
          </a:ln>
        </p:spPr>
      </p:pic>
      <p:sp>
        <p:nvSpPr>
          <p:cNvPr id="484" name="CustomShape 6"/>
          <p:cNvSpPr/>
          <p:nvPr/>
        </p:nvSpPr>
        <p:spPr>
          <a:xfrm>
            <a:off x="6402240" y="1998360"/>
            <a:ext cx="1716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85" name="CustomShape 7"/>
          <p:cNvSpPr/>
          <p:nvPr/>
        </p:nvSpPr>
        <p:spPr>
          <a:xfrm>
            <a:off x="6335280" y="4281840"/>
            <a:ext cx="286524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86" name="CustomShape 8"/>
          <p:cNvSpPr/>
          <p:nvPr/>
        </p:nvSpPr>
        <p:spPr>
          <a:xfrm>
            <a:off x="6260040" y="4804920"/>
            <a:ext cx="293832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87" name="Picture 13_1"/>
          <p:cNvPicPr/>
          <p:nvPr/>
        </p:nvPicPr>
        <p:blipFill>
          <a:blip r:embed="rId7"/>
          <a:stretch/>
        </p:blipFill>
        <p:spPr>
          <a:xfrm>
            <a:off x="6238080" y="1038960"/>
            <a:ext cx="2799360" cy="869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83"/>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8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CustomShape 1"/>
          <p:cNvSpPr/>
          <p:nvPr/>
        </p:nvSpPr>
        <p:spPr>
          <a:xfrm>
            <a:off x="463320" y="1436040"/>
            <a:ext cx="6948720" cy="85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3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138" name="CustomShape 3"/>
          <p:cNvSpPr/>
          <p:nvPr/>
        </p:nvSpPr>
        <p:spPr>
          <a:xfrm>
            <a:off x="463320" y="1215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1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41" name="CustomShape 5"/>
          <p:cNvSpPr/>
          <p:nvPr/>
        </p:nvSpPr>
        <p:spPr>
          <a:xfrm>
            <a:off x="217440" y="4412520"/>
            <a:ext cx="8266320" cy="69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142" name="Picture 10" descr="A picture containing screenshot&#10;&#10;Description generated with very high confidence"/>
          <p:cNvPicPr/>
          <p:nvPr/>
        </p:nvPicPr>
        <p:blipFill>
          <a:blip r:embed="rId4"/>
          <a:stretch/>
        </p:blipFill>
        <p:spPr>
          <a:xfrm>
            <a:off x="940320" y="2282040"/>
            <a:ext cx="6335280" cy="207612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428400" y="1262880"/>
            <a:ext cx="7866360" cy="5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4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145"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6"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47" name="Picture 5" descr="A close up of a logo&#10;&#10;Description generated with very high confidence"/>
          <p:cNvPicPr/>
          <p:nvPr/>
        </p:nvPicPr>
        <p:blipFill>
          <a:blip r:embed="rId3"/>
          <a:stretch/>
        </p:blipFill>
        <p:spPr>
          <a:xfrm>
            <a:off x="1395000" y="1702440"/>
            <a:ext cx="5655600" cy="3222000"/>
          </a:xfrm>
          <a:prstGeom prst="rect">
            <a:avLst/>
          </a:prstGeom>
          <a:ln w="0">
            <a:noFill/>
          </a:ln>
        </p:spPr>
      </p:pic>
      <p:sp>
        <p:nvSpPr>
          <p:cNvPr id="1148" name="CustomShape 4"/>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52" name="Picture 5" descr="A close up of a map&#10;&#10;Description generated with high confidence"/>
          <p:cNvPicPr/>
          <p:nvPr/>
        </p:nvPicPr>
        <p:blipFill>
          <a:blip r:embed="rId3"/>
          <a:stretch/>
        </p:blipFill>
        <p:spPr>
          <a:xfrm>
            <a:off x="1641600" y="1097280"/>
            <a:ext cx="5456520" cy="3744000"/>
          </a:xfrm>
          <a:prstGeom prst="rect">
            <a:avLst/>
          </a:prstGeom>
          <a:ln w="0">
            <a:noFill/>
          </a:ln>
        </p:spPr>
      </p:pic>
      <p:pic>
        <p:nvPicPr>
          <p:cNvPr id="1153" name="Picture 9" descr="A screenshot of a cell phone&#10;&#10;Description generated with very high confidence"/>
          <p:cNvPicPr/>
          <p:nvPr/>
        </p:nvPicPr>
        <p:blipFill>
          <a:blip r:embed="rId4"/>
          <a:stretch/>
        </p:blipFill>
        <p:spPr>
          <a:xfrm>
            <a:off x="6101280" y="983880"/>
            <a:ext cx="2741760" cy="1857960"/>
          </a:xfrm>
          <a:prstGeom prst="rect">
            <a:avLst/>
          </a:prstGeom>
          <a:ln w="0">
            <a:noFill/>
          </a:ln>
        </p:spPr>
      </p:pic>
      <p:pic>
        <p:nvPicPr>
          <p:cNvPr id="1154" name="Picture 11" descr="A close up of a map&#10;&#10;Description generated with very high confidence"/>
          <p:cNvPicPr/>
          <p:nvPr/>
        </p:nvPicPr>
        <p:blipFill>
          <a:blip r:embed="rId5"/>
          <a:stretch/>
        </p:blipFill>
        <p:spPr>
          <a:xfrm>
            <a:off x="195840" y="3046680"/>
            <a:ext cx="2741760" cy="1880280"/>
          </a:xfrm>
          <a:prstGeom prst="rect">
            <a:avLst/>
          </a:prstGeom>
          <a:ln w="0">
            <a:noFill/>
          </a:ln>
        </p:spPr>
      </p:pic>
      <p:sp>
        <p:nvSpPr>
          <p:cNvPr id="1155" name="CustomShape 3"/>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7"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59" name="CustomShape 3"/>
          <p:cNvSpPr/>
          <p:nvPr/>
        </p:nvSpPr>
        <p:spPr>
          <a:xfrm>
            <a:off x="5399640" y="495396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160" name="Picture 3" descr="A screenshot of a cell phone&#10;&#10;Description generated with very high confidence"/>
          <p:cNvPicPr/>
          <p:nvPr/>
        </p:nvPicPr>
        <p:blipFill>
          <a:blip r:embed="rId3"/>
          <a:stretch/>
        </p:blipFill>
        <p:spPr>
          <a:xfrm>
            <a:off x="1607040" y="1139040"/>
            <a:ext cx="6136200" cy="37864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63320" y="1124280"/>
            <a:ext cx="8299440" cy="115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16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6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65" name="Picture 5" descr="A picture containing object, clock&#10;&#10;Description generated with very high confidence"/>
          <p:cNvPicPr/>
          <p:nvPr/>
        </p:nvPicPr>
        <p:blipFill>
          <a:blip r:embed="rId3"/>
          <a:stretch/>
        </p:blipFill>
        <p:spPr>
          <a:xfrm>
            <a:off x="2334600" y="2102040"/>
            <a:ext cx="4083840" cy="2925720"/>
          </a:xfrm>
          <a:prstGeom prst="rect">
            <a:avLst/>
          </a:prstGeom>
          <a:ln w="0">
            <a:noFill/>
          </a:ln>
        </p:spPr>
      </p:pic>
      <p:sp>
        <p:nvSpPr>
          <p:cNvPr id="1166" name="CustomShape 4"/>
          <p:cNvSpPr/>
          <p:nvPr/>
        </p:nvSpPr>
        <p:spPr>
          <a:xfrm>
            <a:off x="4880160" y="4953960"/>
            <a:ext cx="47764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CustomShape 1"/>
          <p:cNvSpPr/>
          <p:nvPr/>
        </p:nvSpPr>
        <p:spPr>
          <a:xfrm>
            <a:off x="463320" y="1739160"/>
            <a:ext cx="81522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16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170"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72" name="CustomShape 5"/>
          <p:cNvSpPr/>
          <p:nvPr/>
        </p:nvSpPr>
        <p:spPr>
          <a:xfrm>
            <a:off x="4958280" y="4815360"/>
            <a:ext cx="480276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173" name="Picture 8" descr="A drawing of a cartoon character&#10;&#10;Description generated with high confidence"/>
          <p:cNvPicPr/>
          <p:nvPr/>
        </p:nvPicPr>
        <p:blipFill>
          <a:blip r:embed="rId4"/>
          <a:stretch/>
        </p:blipFill>
        <p:spPr>
          <a:xfrm>
            <a:off x="1152360" y="2802960"/>
            <a:ext cx="6768360" cy="653400"/>
          </a:xfrm>
          <a:prstGeom prst="rect">
            <a:avLst/>
          </a:prstGeom>
          <a:ln w="0">
            <a:noFill/>
          </a:ln>
        </p:spPr>
      </p:pic>
      <p:pic>
        <p:nvPicPr>
          <p:cNvPr id="1174" name="Picture 10" descr="A picture containing bird, table, flower&#10;&#10;Description generated with very high confidence"/>
          <p:cNvPicPr/>
          <p:nvPr/>
        </p:nvPicPr>
        <p:blipFill>
          <a:blip r:embed="rId5"/>
          <a:stretch/>
        </p:blipFill>
        <p:spPr>
          <a:xfrm>
            <a:off x="2550960" y="3541320"/>
            <a:ext cx="3971520" cy="127188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176"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7"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78" name="Picture 10" descr="A screenshot of a cell phone&#10;&#10;Description generated with very high confidence"/>
          <p:cNvPicPr/>
          <p:nvPr/>
        </p:nvPicPr>
        <p:blipFill>
          <a:blip r:embed="rId3"/>
          <a:stretch/>
        </p:blipFill>
        <p:spPr>
          <a:xfrm>
            <a:off x="1607040" y="1144440"/>
            <a:ext cx="6261840" cy="373248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37040" y="1254240"/>
            <a:ext cx="80395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18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2"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3" name="Picture 5" descr="A close up of a map&#10;&#10;Description generated with high confidence"/>
          <p:cNvPicPr/>
          <p:nvPr/>
        </p:nvPicPr>
        <p:blipFill>
          <a:blip r:embed="rId3"/>
          <a:stretch/>
        </p:blipFill>
        <p:spPr>
          <a:xfrm>
            <a:off x="2962440" y="1692000"/>
            <a:ext cx="5612400" cy="3234240"/>
          </a:xfrm>
          <a:prstGeom prst="rect">
            <a:avLst/>
          </a:prstGeom>
          <a:ln w="0">
            <a:noFill/>
          </a:ln>
        </p:spPr>
      </p:pic>
      <p:sp>
        <p:nvSpPr>
          <p:cNvPr id="1184" name="CustomShape 4"/>
          <p:cNvSpPr/>
          <p:nvPr/>
        </p:nvSpPr>
        <p:spPr>
          <a:xfrm>
            <a:off x="-33840" y="3867120"/>
            <a:ext cx="2741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463320" y="1271520"/>
            <a:ext cx="7823160" cy="117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18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9" name="Picture 5" descr="A close up of a map&#10;&#10;Description generated with high confidence"/>
          <p:cNvPicPr/>
          <p:nvPr/>
        </p:nvPicPr>
        <p:blipFill>
          <a:blip r:embed="rId3"/>
          <a:stretch/>
        </p:blipFill>
        <p:spPr>
          <a:xfrm>
            <a:off x="606960" y="2368440"/>
            <a:ext cx="6789960" cy="2392560"/>
          </a:xfrm>
          <a:prstGeom prst="rect">
            <a:avLst/>
          </a:prstGeom>
          <a:ln w="0">
            <a:noFill/>
          </a:ln>
        </p:spPr>
      </p:pic>
      <p:sp>
        <p:nvSpPr>
          <p:cNvPr id="1190" name="CustomShape 4"/>
          <p:cNvSpPr/>
          <p:nvPr/>
        </p:nvSpPr>
        <p:spPr>
          <a:xfrm>
            <a:off x="7400160" y="4040280"/>
            <a:ext cx="170712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CustomShape 1"/>
          <p:cNvSpPr/>
          <p:nvPr/>
        </p:nvSpPr>
        <p:spPr>
          <a:xfrm>
            <a:off x="471960" y="1245600"/>
            <a:ext cx="69487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9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19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9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95" name="Picture 5" descr="A close up of a logo&#10;&#10;Description generated with very high confidence"/>
          <p:cNvPicPr/>
          <p:nvPr/>
        </p:nvPicPr>
        <p:blipFill>
          <a:blip r:embed="rId3"/>
          <a:stretch/>
        </p:blipFill>
        <p:spPr>
          <a:xfrm>
            <a:off x="472680" y="1945800"/>
            <a:ext cx="2741760" cy="2584080"/>
          </a:xfrm>
          <a:prstGeom prst="rect">
            <a:avLst/>
          </a:prstGeom>
          <a:ln w="0">
            <a:noFill/>
          </a:ln>
        </p:spPr>
      </p:pic>
      <p:pic>
        <p:nvPicPr>
          <p:cNvPr id="1196" name="Picture 9" descr="A screenshot of a cell phone&#10;&#10;Description generated with very high confidence"/>
          <p:cNvPicPr/>
          <p:nvPr/>
        </p:nvPicPr>
        <p:blipFill>
          <a:blip r:embed="rId4"/>
          <a:stretch/>
        </p:blipFill>
        <p:spPr>
          <a:xfrm>
            <a:off x="3555360" y="1946520"/>
            <a:ext cx="2741760" cy="2600280"/>
          </a:xfrm>
          <a:prstGeom prst="rect">
            <a:avLst/>
          </a:prstGeom>
          <a:ln w="0">
            <a:noFill/>
          </a:ln>
        </p:spPr>
      </p:pic>
      <p:sp>
        <p:nvSpPr>
          <p:cNvPr id="1197" name="CustomShape 4"/>
          <p:cNvSpPr/>
          <p:nvPr/>
        </p:nvSpPr>
        <p:spPr>
          <a:xfrm>
            <a:off x="6300360" y="3997080"/>
            <a:ext cx="28328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19"/>
          <p:cNvPicPr/>
          <p:nvPr/>
        </p:nvPicPr>
        <p:blipFill>
          <a:blip r:embed="rId2"/>
          <a:stretch/>
        </p:blipFill>
        <p:spPr>
          <a:xfrm>
            <a:off x="7560" y="1944000"/>
            <a:ext cx="1586520" cy="1583280"/>
          </a:xfrm>
          <a:prstGeom prst="rect">
            <a:avLst/>
          </a:prstGeom>
          <a:ln w="0">
            <a:noFill/>
          </a:ln>
        </p:spPr>
      </p:pic>
      <p:pic>
        <p:nvPicPr>
          <p:cNvPr id="489" name="Picture 420"/>
          <p:cNvPicPr/>
          <p:nvPr/>
        </p:nvPicPr>
        <p:blipFill>
          <a:blip r:embed="rId3"/>
          <a:stretch/>
        </p:blipFill>
        <p:spPr>
          <a:xfrm>
            <a:off x="1726200" y="1942560"/>
            <a:ext cx="1622880" cy="1583280"/>
          </a:xfrm>
          <a:prstGeom prst="rect">
            <a:avLst/>
          </a:prstGeom>
          <a:ln w="0">
            <a:noFill/>
          </a:ln>
        </p:spPr>
      </p:pic>
      <p:sp>
        <p:nvSpPr>
          <p:cNvPr id="490" name="CustomShape 1"/>
          <p:cNvSpPr/>
          <p:nvPr/>
        </p:nvSpPr>
        <p:spPr>
          <a:xfrm>
            <a:off x="1800000" y="3512520"/>
            <a:ext cx="1871280" cy="31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a:solidFill>
                  <a:srgbClr val="000000"/>
                </a:solidFill>
                <a:latin typeface="Arial"/>
                <a:ea typeface="DejaVu Sans"/>
              </a:rPr>
              <a:t>28 x 28 = 784</a:t>
            </a:r>
            <a:endParaRPr lang="en-AU" sz="1600" b="0" strike="noStrike" spc="-1">
              <a:latin typeface="Arial"/>
            </a:endParaRPr>
          </a:p>
        </p:txBody>
      </p:sp>
      <p:sp>
        <p:nvSpPr>
          <p:cNvPr id="491" name="CustomShape 2"/>
          <p:cNvSpPr/>
          <p:nvPr/>
        </p:nvSpPr>
        <p:spPr>
          <a:xfrm>
            <a:off x="4415760" y="154728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492" name="CustomShape 3"/>
          <p:cNvSpPr/>
          <p:nvPr/>
        </p:nvSpPr>
        <p:spPr>
          <a:xfrm>
            <a:off x="8136000" y="15696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493" name="CustomShape 4"/>
          <p:cNvSpPr/>
          <p:nvPr/>
        </p:nvSpPr>
        <p:spPr>
          <a:xfrm>
            <a:off x="7812000" y="2178000"/>
            <a:ext cx="1439280" cy="12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ea typeface="DejaVu Sans"/>
              </a:rPr>
              <a:t>0.86</a:t>
            </a:r>
            <a:r>
              <a:rPr lang="en-AU" sz="1800" b="0" strike="noStrike" spc="-1">
                <a:solidFill>
                  <a:srgbClr val="2A6099"/>
                </a:solidFill>
                <a:latin typeface="Arial"/>
                <a:ea typeface="DejaVu Sans"/>
              </a:rPr>
              <a:t> </a:t>
            </a:r>
            <a:endParaRPr lang="en-AU" sz="1800" b="0" strike="noStrike" spc="-1">
              <a:latin typeface="Arial"/>
            </a:endParaRPr>
          </a:p>
          <a:p>
            <a:pPr algn="ctr">
              <a:lnSpc>
                <a:spcPct val="100000"/>
              </a:lnSpc>
            </a:pPr>
            <a:r>
              <a:rPr lang="en-AU" sz="1600" b="0" strike="noStrike" spc="-1">
                <a:solidFill>
                  <a:srgbClr val="2A6099"/>
                </a:solidFill>
                <a:latin typeface="Arial"/>
                <a:ea typeface="DejaVu Sans"/>
              </a:rPr>
              <a:t>probability </a:t>
            </a:r>
            <a:endParaRPr lang="en-AU" sz="1600" b="0" strike="noStrike" spc="-1">
              <a:latin typeface="Arial"/>
            </a:endParaRPr>
          </a:p>
          <a:p>
            <a:pPr algn="ctr">
              <a:lnSpc>
                <a:spcPct val="100000"/>
              </a:lnSpc>
            </a:pPr>
            <a:r>
              <a:rPr lang="en-AU" sz="1600" b="0" strike="noStrike" spc="-1">
                <a:solidFill>
                  <a:srgbClr val="2A6099"/>
                </a:solidFill>
                <a:latin typeface="Arial"/>
                <a:ea typeface="DejaVu Sans"/>
              </a:rPr>
              <a:t>of being a </a:t>
            </a:r>
            <a:endParaRPr lang="en-AU" sz="1600" b="0" strike="noStrike" spc="-1">
              <a:latin typeface="Arial"/>
            </a:endParaRPr>
          </a:p>
          <a:p>
            <a:pPr algn="ctr">
              <a:lnSpc>
                <a:spcPct val="100000"/>
              </a:lnSpc>
            </a:pPr>
            <a:r>
              <a:rPr lang="en-AU" sz="2800" b="1" strike="noStrike" spc="-1">
                <a:solidFill>
                  <a:srgbClr val="2A6099"/>
                </a:solidFill>
                <a:latin typeface="Arial"/>
                <a:ea typeface="DejaVu Sans"/>
              </a:rPr>
              <a:t>9</a:t>
            </a:r>
            <a:endParaRPr lang="en-AU" sz="2800" b="0" strike="noStrike" spc="-1">
              <a:latin typeface="Arial"/>
            </a:endParaRPr>
          </a:p>
        </p:txBody>
      </p:sp>
      <p:pic>
        <p:nvPicPr>
          <p:cNvPr id="494" name="Picture 425"/>
          <p:cNvPicPr/>
          <p:nvPr/>
        </p:nvPicPr>
        <p:blipFill>
          <a:blip r:embed="rId4"/>
          <a:stretch/>
        </p:blipFill>
        <p:spPr>
          <a:xfrm>
            <a:off x="4343400" y="2086560"/>
            <a:ext cx="1307880" cy="2554920"/>
          </a:xfrm>
          <a:prstGeom prst="rect">
            <a:avLst/>
          </a:prstGeom>
          <a:ln w="0">
            <a:noFill/>
          </a:ln>
        </p:spPr>
      </p:pic>
      <p:sp>
        <p:nvSpPr>
          <p:cNvPr id="495" name="CustomShape 5"/>
          <p:cNvSpPr/>
          <p:nvPr/>
        </p:nvSpPr>
        <p:spPr>
          <a:xfrm>
            <a:off x="533160" y="1584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496" name="CustomShape 6"/>
          <p:cNvSpPr/>
          <p:nvPr/>
        </p:nvSpPr>
        <p:spPr>
          <a:xfrm>
            <a:off x="2124000" y="1569600"/>
            <a:ext cx="111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instance</a:t>
            </a:r>
            <a:endParaRPr lang="en-AU" sz="1500" b="0" strike="noStrike" spc="-1">
              <a:latin typeface="Arial"/>
            </a:endParaRPr>
          </a:p>
        </p:txBody>
      </p:sp>
      <p:sp>
        <p:nvSpPr>
          <p:cNvPr id="497" name="CustomShape 7"/>
          <p:cNvSpPr/>
          <p:nvPr/>
        </p:nvSpPr>
        <p:spPr>
          <a:xfrm>
            <a:off x="5472000" y="244656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98" name="CustomShape 8"/>
          <p:cNvSpPr/>
          <p:nvPr/>
        </p:nvSpPr>
        <p:spPr>
          <a:xfrm>
            <a:off x="6300000" y="251856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499" name="CustomShape 9"/>
          <p:cNvSpPr/>
          <p:nvPr/>
        </p:nvSpPr>
        <p:spPr>
          <a:xfrm>
            <a:off x="5904000" y="2014560"/>
            <a:ext cx="1619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00" name="CustomShape 10"/>
          <p:cNvSpPr/>
          <p:nvPr/>
        </p:nvSpPr>
        <p:spPr>
          <a:xfrm>
            <a:off x="3528000" y="223200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01" name="CustomShape 1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02" name="CustomShape 1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
        <p:nvSpPr>
          <p:cNvPr id="503" name="CustomShape 13"/>
          <p:cNvSpPr/>
          <p:nvPr/>
        </p:nvSpPr>
        <p:spPr>
          <a:xfrm>
            <a:off x="2618280" y="4843800"/>
            <a:ext cx="570672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b="0" strike="noStrike" spc="-1">
                <a:solidFill>
                  <a:srgbClr val="000000"/>
                </a:solidFill>
                <a:latin typeface="Arial"/>
                <a:ea typeface="DejaVu Sans"/>
              </a:rPr>
              <a:t>Some figures from</a:t>
            </a:r>
            <a:endParaRPr lang="en-AU" sz="800" b="0" strike="noStrike" spc="-1">
              <a:latin typeface="Arial"/>
            </a:endParaRPr>
          </a:p>
          <a:p>
            <a:pPr algn="r">
              <a:lnSpc>
                <a:spcPct val="100000"/>
              </a:lnSpc>
            </a:pPr>
            <a:r>
              <a:rPr lang="en-US" sz="800" b="0" strike="noStrike" spc="-1">
                <a:solidFill>
                  <a:srgbClr val="000000"/>
                </a:solidFill>
                <a:latin typeface="Arial"/>
                <a:ea typeface="DejaVu Sans"/>
              </a:rPr>
              <a:t> https://www.youtube.com/watch?v=aircAruvnKk&amp;list=PLZHQObOWTQDNU6R1_67000Dx_ZCJB-3pi</a:t>
            </a:r>
            <a:endParaRPr lang="en-AU" sz="800" b="0" strike="noStrike" spc="-1">
              <a:latin typeface="Arial"/>
            </a:endParaRPr>
          </a:p>
        </p:txBody>
      </p:sp>
      <p:pic>
        <p:nvPicPr>
          <p:cNvPr id="504" name="Picture 3"/>
          <p:cNvPicPr/>
          <p:nvPr/>
        </p:nvPicPr>
        <p:blipFill>
          <a:blip r:embed="rId5"/>
          <a:stretch/>
        </p:blipFill>
        <p:spPr>
          <a:xfrm>
            <a:off x="8303400" y="4883760"/>
            <a:ext cx="728280" cy="21528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199"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201" name="Picture 5" descr="A close up of a logo&#10;&#10;Description generated with high confidence"/>
          <p:cNvPicPr/>
          <p:nvPr/>
        </p:nvPicPr>
        <p:blipFill>
          <a:blip r:embed="rId3"/>
          <a:stretch/>
        </p:blipFill>
        <p:spPr>
          <a:xfrm>
            <a:off x="1265040" y="1142280"/>
            <a:ext cx="5625360" cy="37839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3" name="CustomShape 2"/>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5"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63320" y="1522440"/>
            <a:ext cx="8576640" cy="340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0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8" name="CustomShape 3"/>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1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12"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213" name="Picture 6_2" descr="CORE-Skills-ICONS-5.png"/>
          <p:cNvPicPr/>
          <p:nvPr/>
        </p:nvPicPr>
        <p:blipFill>
          <a:blip r:embed="rId2"/>
          <a:stretch/>
        </p:blipFill>
        <p:spPr>
          <a:xfrm>
            <a:off x="209520" y="0"/>
            <a:ext cx="872640" cy="872640"/>
          </a:xfrm>
          <a:prstGeom prst="rect">
            <a:avLst/>
          </a:prstGeom>
          <a:ln w="0">
            <a:noFill/>
          </a:ln>
        </p:spPr>
      </p:pic>
      <p:pic>
        <p:nvPicPr>
          <p:cNvPr id="1214" name="Picture 8_2"/>
          <p:cNvPicPr/>
          <p:nvPr/>
        </p:nvPicPr>
        <p:blipFill>
          <a:blip r:embed="rId3"/>
          <a:stretch/>
        </p:blipFill>
        <p:spPr>
          <a:xfrm>
            <a:off x="2639160" y="1383480"/>
            <a:ext cx="1638720" cy="2158560"/>
          </a:xfrm>
          <a:prstGeom prst="rect">
            <a:avLst/>
          </a:prstGeom>
          <a:ln w="0">
            <a:noFill/>
          </a:ln>
        </p:spPr>
      </p:pic>
      <p:pic>
        <p:nvPicPr>
          <p:cNvPr id="1215" name="Picture 9_1"/>
          <p:cNvPicPr/>
          <p:nvPr/>
        </p:nvPicPr>
        <p:blipFill>
          <a:blip r:embed="rId4"/>
          <a:stretch/>
        </p:blipFill>
        <p:spPr>
          <a:xfrm>
            <a:off x="4744800" y="1383480"/>
            <a:ext cx="1642680" cy="2158560"/>
          </a:xfrm>
          <a:prstGeom prst="rect">
            <a:avLst/>
          </a:prstGeom>
          <a:ln w="0">
            <a:noFill/>
          </a:ln>
        </p:spPr>
      </p:pic>
      <p:pic>
        <p:nvPicPr>
          <p:cNvPr id="1216" name="Picture 10_2"/>
          <p:cNvPicPr/>
          <p:nvPr/>
        </p:nvPicPr>
        <p:blipFill>
          <a:blip r:embed="rId5"/>
          <a:stretch/>
        </p:blipFill>
        <p:spPr>
          <a:xfrm>
            <a:off x="6854400" y="1383480"/>
            <a:ext cx="1715760" cy="2158560"/>
          </a:xfrm>
          <a:prstGeom prst="rect">
            <a:avLst/>
          </a:prstGeom>
          <a:ln w="0">
            <a:noFill/>
          </a:ln>
        </p:spPr>
      </p:pic>
      <p:sp>
        <p:nvSpPr>
          <p:cNvPr id="1217" name="CustomShape 3"/>
          <p:cNvSpPr/>
          <p:nvPr/>
        </p:nvSpPr>
        <p:spPr>
          <a:xfrm>
            <a:off x="700920" y="3838320"/>
            <a:ext cx="5207400" cy="81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18" name="Picture 1293"/>
          <p:cNvPicPr/>
          <p:nvPr/>
        </p:nvPicPr>
        <p:blipFill>
          <a:blip r:embed="rId9"/>
          <a:stretch/>
        </p:blipFill>
        <p:spPr>
          <a:xfrm>
            <a:off x="648000" y="1440000"/>
            <a:ext cx="1626480" cy="2133360"/>
          </a:xfrm>
          <a:prstGeom prst="rect">
            <a:avLst/>
          </a:prstGeom>
          <a:ln w="0">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Picture 434"/>
          <p:cNvPicPr/>
          <p:nvPr/>
        </p:nvPicPr>
        <p:blipFill>
          <a:blip r:embed="rId2"/>
          <a:stretch/>
        </p:blipFill>
        <p:spPr>
          <a:xfrm>
            <a:off x="121680" y="1792440"/>
            <a:ext cx="1655640" cy="1656000"/>
          </a:xfrm>
          <a:prstGeom prst="rect">
            <a:avLst/>
          </a:prstGeom>
          <a:ln w="0">
            <a:noFill/>
          </a:ln>
        </p:spPr>
      </p:pic>
      <p:pic>
        <p:nvPicPr>
          <p:cNvPr id="506" name="Picture 432"/>
          <p:cNvPicPr/>
          <p:nvPr/>
        </p:nvPicPr>
        <p:blipFill>
          <a:blip r:embed="rId3"/>
          <a:stretch/>
        </p:blipFill>
        <p:spPr>
          <a:xfrm>
            <a:off x="121680" y="1792440"/>
            <a:ext cx="1555560" cy="1511640"/>
          </a:xfrm>
          <a:prstGeom prst="rect">
            <a:avLst/>
          </a:prstGeom>
          <a:ln w="0">
            <a:noFill/>
          </a:ln>
        </p:spPr>
      </p:pic>
      <p:pic>
        <p:nvPicPr>
          <p:cNvPr id="507" name="Picture 433"/>
          <p:cNvPicPr/>
          <p:nvPr/>
        </p:nvPicPr>
        <p:blipFill>
          <a:blip r:embed="rId4"/>
          <a:stretch/>
        </p:blipFill>
        <p:spPr>
          <a:xfrm>
            <a:off x="7396560" y="1792440"/>
            <a:ext cx="1747080" cy="1735200"/>
          </a:xfrm>
          <a:prstGeom prst="rect">
            <a:avLst/>
          </a:prstGeom>
          <a:ln w="0">
            <a:noFill/>
          </a:ln>
        </p:spPr>
      </p:pic>
      <p:sp>
        <p:nvSpPr>
          <p:cNvPr id="508" name="CustomShape 1"/>
          <p:cNvSpPr/>
          <p:nvPr/>
        </p:nvSpPr>
        <p:spPr>
          <a:xfrm>
            <a:off x="3384000" y="138204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509" name="CustomShape 2"/>
          <p:cNvSpPr/>
          <p:nvPr/>
        </p:nvSpPr>
        <p:spPr>
          <a:xfrm>
            <a:off x="7813080" y="14040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510" name="CustomShape 3"/>
          <p:cNvSpPr/>
          <p:nvPr/>
        </p:nvSpPr>
        <p:spPr>
          <a:xfrm>
            <a:off x="749520" y="1368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511" name="CustomShape 4"/>
          <p:cNvSpPr/>
          <p:nvPr/>
        </p:nvSpPr>
        <p:spPr>
          <a:xfrm>
            <a:off x="369360" y="3483000"/>
            <a:ext cx="129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1</a:t>
            </a:r>
            <a:endParaRPr lang="en-AU" sz="1200" b="0" strike="noStrike" spc="-1">
              <a:latin typeface="Arial"/>
            </a:endParaRPr>
          </a:p>
        </p:txBody>
      </p:sp>
      <p:sp>
        <p:nvSpPr>
          <p:cNvPr id="512" name="CustomShape 5"/>
          <p:cNvSpPr/>
          <p:nvPr/>
        </p:nvSpPr>
        <p:spPr>
          <a:xfrm>
            <a:off x="4680000" y="1728000"/>
            <a:ext cx="1655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13" name="CustomShape 6"/>
          <p:cNvSpPr/>
          <p:nvPr/>
        </p:nvSpPr>
        <p:spPr>
          <a:xfrm rot="5446800">
            <a:off x="1438560" y="2373480"/>
            <a:ext cx="1077480" cy="30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2</a:t>
            </a:r>
            <a:endParaRPr lang="en-AU" sz="1200" b="0" strike="noStrike" spc="-1">
              <a:latin typeface="Arial"/>
            </a:endParaRPr>
          </a:p>
        </p:txBody>
      </p:sp>
      <p:sp>
        <p:nvSpPr>
          <p:cNvPr id="514" name="CustomShape 7"/>
          <p:cNvSpPr/>
          <p:nvPr/>
        </p:nvSpPr>
        <p:spPr>
          <a:xfrm>
            <a:off x="3096000" y="2016000"/>
            <a:ext cx="1511640" cy="2015640"/>
          </a:xfrm>
          <a:prstGeom prst="rect">
            <a:avLst/>
          </a:prstGeom>
          <a:solidFill>
            <a:srgbClr val="000000"/>
          </a:solidFill>
          <a:ln w="0">
            <a:solidFill>
              <a:srgbClr val="3465A4"/>
            </a:solidFill>
          </a:ln>
        </p:spPr>
        <p:style>
          <a:lnRef idx="0">
            <a:scrgbClr r="0" g="0" b="0"/>
          </a:lnRef>
          <a:fillRef idx="0">
            <a:scrgbClr r="0" g="0" b="0"/>
          </a:fillRef>
          <a:effectRef idx="0">
            <a:scrgbClr r="0" g="0" b="0"/>
          </a:effectRef>
          <a:fontRef idx="minor"/>
        </p:style>
      </p:sp>
      <p:sp>
        <p:nvSpPr>
          <p:cNvPr id="515" name="CustomShape 8"/>
          <p:cNvSpPr/>
          <p:nvPr/>
        </p:nvSpPr>
        <p:spPr>
          <a:xfrm>
            <a:off x="4068000" y="217260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16" name="CustomShape 9"/>
          <p:cNvSpPr/>
          <p:nvPr/>
        </p:nvSpPr>
        <p:spPr>
          <a:xfrm>
            <a:off x="4896000" y="224460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517"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518"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519" name="CustomShape 12"/>
          <p:cNvSpPr/>
          <p:nvPr/>
        </p:nvSpPr>
        <p:spPr>
          <a:xfrm>
            <a:off x="3240000" y="223200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1</a:t>
            </a:r>
            <a:endParaRPr lang="en-AU" sz="1800" b="0" strike="noStrike" spc="-1">
              <a:latin typeface="Arial"/>
            </a:endParaRPr>
          </a:p>
        </p:txBody>
      </p:sp>
      <p:sp>
        <p:nvSpPr>
          <p:cNvPr id="520" name="CustomShape 13"/>
          <p:cNvSpPr/>
          <p:nvPr/>
        </p:nvSpPr>
        <p:spPr>
          <a:xfrm>
            <a:off x="3240360" y="331236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2</a:t>
            </a:r>
            <a:endParaRPr lang="en-AU" sz="1800" b="0" strike="noStrike" spc="-1">
              <a:latin typeface="Arial"/>
            </a:endParaRPr>
          </a:p>
        </p:txBody>
      </p:sp>
      <p:sp>
        <p:nvSpPr>
          <p:cNvPr id="521" name="CustomShape 14"/>
          <p:cNvSpPr/>
          <p:nvPr/>
        </p:nvSpPr>
        <p:spPr>
          <a:xfrm>
            <a:off x="4140000" y="2808000"/>
            <a:ext cx="359640" cy="35964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522" name="Picture 449"/>
          <p:cNvPicPr/>
          <p:nvPr/>
        </p:nvPicPr>
        <p:blipFill>
          <a:blip r:embed="rId5"/>
          <a:stretch/>
        </p:blipFill>
        <p:spPr>
          <a:xfrm>
            <a:off x="7416000" y="3672000"/>
            <a:ext cx="1727640" cy="379440"/>
          </a:xfrm>
          <a:prstGeom prst="rect">
            <a:avLst/>
          </a:prstGeom>
          <a:ln w="0">
            <a:noFill/>
          </a:ln>
        </p:spPr>
      </p:pic>
      <p:sp>
        <p:nvSpPr>
          <p:cNvPr id="523" name="CustomShape 1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24" name="CustomShape 1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1585</TotalTime>
  <Words>6852</Words>
  <Application>Microsoft Office PowerPoint</Application>
  <PresentationFormat>On-screen Show (16:9)</PresentationFormat>
  <Paragraphs>916</Paragraphs>
  <Slides>84</Slides>
  <Notes>4</Notes>
  <HiddenSlides>0</HiddenSlides>
  <ScaleCrop>false</ScaleCrop>
  <HeadingPairs>
    <vt:vector size="4" baseType="variant">
      <vt:variant>
        <vt:lpstr>Theme</vt:lpstr>
      </vt:variant>
      <vt:variant>
        <vt:i4>10</vt:i4>
      </vt:variant>
      <vt:variant>
        <vt:lpstr>Slide Titles</vt:lpstr>
      </vt:variant>
      <vt:variant>
        <vt:i4>84</vt:i4>
      </vt:variant>
    </vt:vector>
  </HeadingPairs>
  <TitlesOfParts>
    <vt:vector size="94"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Thomas Stemler</cp:lastModifiedBy>
  <cp:revision>770</cp:revision>
  <dcterms:created xsi:type="dcterms:W3CDTF">2020-01-22T07:55:46Z</dcterms:created>
  <dcterms:modified xsi:type="dcterms:W3CDTF">2022-11-08T06:15:53Z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4</vt:i4>
  </property>
  <property fmtid="{D5CDD505-2E9C-101B-9397-08002B2CF9AE}" pid="7" name="PresentationFormat">
    <vt:lpwstr>On-screen Show (16:9)</vt:lpwstr>
  </property>
  <property fmtid="{D5CDD505-2E9C-101B-9397-08002B2CF9AE}" pid="8" name="ScaleCrop">
    <vt:bool>false</vt:bool>
  </property>
  <property fmtid="{D5CDD505-2E9C-101B-9397-08002B2CF9AE}" pid="9" name="ShareDoc">
    <vt:bool>false</vt:bool>
  </property>
  <property fmtid="{D5CDD505-2E9C-101B-9397-08002B2CF9AE}" pid="10" name="Slides">
    <vt:i4>85</vt:i4>
  </property>
</Properties>
</file>